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20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3082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6.png"/><Relationship Id="rId8" Type="http://schemas.openxmlformats.org/officeDocument/2006/relationships/image" Target="../media/image12.png"/><Relationship Id="rId9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8.png"/><Relationship Id="rId5" Type="http://schemas.openxmlformats.org/officeDocument/2006/relationships/image" Target="../media/image15.png"/><Relationship Id="rId6" Type="http://schemas.openxmlformats.org/officeDocument/2006/relationships/image" Target="../media/image18.png"/><Relationship Id="rId7" Type="http://schemas.openxmlformats.org/officeDocument/2006/relationships/image" Target="../media/image9.png"/><Relationship Id="rId8" Type="http://schemas.openxmlformats.org/officeDocument/2006/relationships/image" Target="../media/image19.png"/><Relationship Id="rId9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image" Target="../media/image5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jp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hyperlink" Target="mailto:generalmanager@tdhi-international.com" TargetMode="External"/><Relationship Id="rId7" Type="http://schemas.openxmlformats.org/officeDocument/2006/relationships/image" Target="../media/image23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5143500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0" y="0"/>
            <a:ext cx="54864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home/claude/tdhi_startup/logo_color_transparent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8600" y="133894"/>
            <a:ext cx="1756954" cy="22010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74320" y="2331720"/>
            <a:ext cx="3520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600" i="1" dirty="0">
                <a:solidFill>
                  <a:srgbClr val="BBC097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战略孵化与
企业发展服务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274320" y="3218688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50" dirty="0">
                <a:solidFill>
                  <a:srgbClr val="E5E8DC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面向成熟企业与新创企业</a:t>
            </a:r>
            <a:endParaRPr lang="en-US" sz="12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320040" y="3840480"/>
            <a:ext cx="502920" cy="502920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1097280" y="3840480"/>
            <a:ext cx="502920" cy="502920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>
            <a:alphaModFix amt="85000"/>
          </a:blip>
          <a:stretch>
            <a:fillRect/>
          </a:stretch>
        </p:blipFill>
        <p:spPr>
          <a:xfrm>
            <a:off x="1874520" y="3840480"/>
            <a:ext cx="502920" cy="50292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274320" y="46634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BBC097"/>
                </a:solidFill>
              </a:rPr>
              <a:t>www.tdhistartup.com</a:t>
            </a:r>
            <a:endParaRPr lang="en-US" sz="1100" dirty="0"/>
          </a:p>
        </p:txBody>
      </p:sp>
      <p:sp>
        <p:nvSpPr>
          <p:cNvPr id="11" name="Text 5"/>
          <p:cNvSpPr/>
          <p:nvPr/>
        </p:nvSpPr>
        <p:spPr>
          <a:xfrm>
            <a:off x="4434840" y="45720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TDHI STARTUP</a:t>
            </a:r>
            <a:endParaRPr lang="en-US" sz="4000" dirty="0"/>
          </a:p>
        </p:txBody>
      </p:sp>
      <p:sp>
        <p:nvSpPr>
          <p:cNvPr id="12" name="Text 6"/>
          <p:cNvSpPr/>
          <p:nvPr/>
        </p:nvSpPr>
        <p:spPr>
          <a:xfrm>
            <a:off x="4434840" y="123444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500" i="1" dirty="0">
                <a:solidFill>
                  <a:srgbClr val="99A08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服务成熟企业与新创企业</a:t>
            </a:r>
            <a:endParaRPr lang="en-US" sz="1500" dirty="0"/>
          </a:p>
        </p:txBody>
      </p:sp>
      <p:sp>
        <p:nvSpPr>
          <p:cNvPr id="13" name="Shape 7"/>
          <p:cNvSpPr/>
          <p:nvPr/>
        </p:nvSpPr>
        <p:spPr>
          <a:xfrm>
            <a:off x="4434840" y="1719072"/>
            <a:ext cx="443484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8"/>
          <p:cNvSpPr/>
          <p:nvPr/>
        </p:nvSpPr>
        <p:spPr>
          <a:xfrm>
            <a:off x="4434840" y="187452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400" b="1" dirty="0">
                <a:solidFill>
                  <a:srgbClr val="1A1A1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始于1989年 — 35年以上经验</a:t>
            </a:r>
            <a:endParaRPr lang="en-US" sz="1400" dirty="0"/>
          </a:p>
        </p:txBody>
      </p:sp>
      <p:sp>
        <p:nvSpPr>
          <p:cNvPr id="15" name="Text 9"/>
          <p:cNvSpPr/>
          <p:nvPr/>
        </p:nvSpPr>
        <p:spPr>
          <a:xfrm>
            <a:off x="4434840" y="228600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00" dirty="0">
                <a:solidFill>
                  <a:srgbClr val="6B7A5A"/>
                </a:solidFill>
                <a:latin typeface="Noto Sans CJK SC"/>
              </a:rPr>
              <a:t>覆盖85多个专业领域 · 欧洲、中东、非洲及全球市场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4434840" y="2788920"/>
            <a:ext cx="1417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96A8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85+</a:t>
            </a:r>
            <a:endParaRPr lang="en-US" sz="3400" dirty="0"/>
          </a:p>
        </p:txBody>
      </p:sp>
      <p:sp>
        <p:nvSpPr>
          <p:cNvPr id="17" name="Text 11"/>
          <p:cNvSpPr/>
          <p:nvPr/>
        </p:nvSpPr>
        <p:spPr>
          <a:xfrm>
            <a:off x="4434840" y="333756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zh-CN" sz="1100" dirty="0">
                <a:solidFill>
                  <a:srgbClr val="6B7A5A"/>
                </a:solidFill>
                <a:latin typeface="Noto Sans CJK SC"/>
              </a:rPr>
              <a:t>活跃
业务领域</a:t>
            </a:r>
            <a:endParaRPr lang="en-US" sz="1100" dirty="0"/>
          </a:p>
        </p:txBody>
      </p:sp>
      <p:sp>
        <p:nvSpPr>
          <p:cNvPr id="18" name="Text 12"/>
          <p:cNvSpPr/>
          <p:nvPr/>
        </p:nvSpPr>
        <p:spPr>
          <a:xfrm>
            <a:off x="5943600" y="2788920"/>
            <a:ext cx="1417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96A8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35+</a:t>
            </a:r>
            <a:endParaRPr lang="en-US" sz="3400" dirty="0"/>
          </a:p>
        </p:txBody>
      </p:sp>
      <p:sp>
        <p:nvSpPr>
          <p:cNvPr id="19" name="Text 13"/>
          <p:cNvSpPr/>
          <p:nvPr/>
        </p:nvSpPr>
        <p:spPr>
          <a:xfrm>
            <a:off x="5943600" y="333756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zh-CN" sz="1100" dirty="0">
                <a:solidFill>
                  <a:srgbClr val="6B7A5A"/>
                </a:solidFill>
                <a:latin typeface="Noto Sans CJK SC"/>
              </a:rPr>
              <a:t>年
专业经验</a:t>
            </a:r>
            <a:endParaRPr lang="en-US" sz="1100" dirty="0"/>
          </a:p>
        </p:txBody>
      </p:sp>
      <p:sp>
        <p:nvSpPr>
          <p:cNvPr id="20" name="Text 14"/>
          <p:cNvSpPr/>
          <p:nvPr/>
        </p:nvSpPr>
        <p:spPr>
          <a:xfrm>
            <a:off x="7452360" y="2788920"/>
            <a:ext cx="1417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96A8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3400" dirty="0"/>
          </a:p>
        </p:txBody>
      </p:sp>
      <p:sp>
        <p:nvSpPr>
          <p:cNvPr id="21" name="Text 15"/>
          <p:cNvSpPr/>
          <p:nvPr/>
        </p:nvSpPr>
        <p:spPr>
          <a:xfrm>
            <a:off x="7452360" y="333756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zh-CN" sz="1100" dirty="0">
                <a:solidFill>
                  <a:srgbClr val="6B7A5A"/>
                </a:solidFill>
                <a:latin typeface="Noto Sans CJK SC"/>
              </a:rPr>
              <a:t>免费
分析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4434840" y="3913632"/>
            <a:ext cx="443484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7"/>
          <p:cNvSpPr/>
          <p:nvPr/>
        </p:nvSpPr>
        <p:spPr>
          <a:xfrm>
            <a:off x="4434840" y="4023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00" i="1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“我们致力于为您提供帮助。只有确信能够取得成果，
我们才会接受委托。”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home/claude/tdhi_startup/logo_color_transparent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zh-CN" sz="1000" kern="0" spc="200" dirty="0">
                <a:solidFill>
                  <a:srgbClr val="E5E8DC"/>
                </a:solidFill>
                <a:latin typeface="Noto Sans CJK SC"/>
              </a:rPr>
              <a:t>关于我们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2600" b="1" dirty="0">
                <a:solidFill>
                  <a:srgbClr val="7A8C3A"/>
                </a:solidFill>
                <a:latin typeface="Noto Sans CJK SC" pitchFamily="34" charset="0"/>
                <a:ea typeface="Georgia" pitchFamily="34" charset="-122"/>
                <a:cs typeface="Georgia" pitchFamily="34" charset="-120"/>
              </a:rPr>
              <a:t>关于我们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234440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400" i="1" dirty="0">
                <a:solidFill>
                  <a:srgbClr val="6B7A5A"/>
                </a:solidFill>
                <a:latin typeface="Noto Sans CJK SC"/>
              </a:rPr>
              <a:t>独具特色的专业化企业孵化平台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201168" y="685800"/>
            <a:ext cx="54864" cy="39319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11480" y="1691640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12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TDHI STARTUP 是专注于企业和项目的专业孵化及企业发展机构。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11480" y="2432304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12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我们是一家跨行业综合发展平台，业务覆盖85个专业领域，融合战略视野、运营支持与长期价值创造。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411480" y="3191256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12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我们的使命明确：增强企业实力、释放全部潜能，并切实助力可持续成功。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411480" y="3941064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12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只有确信能够取得成果，我们才接受委托。这是切实承诺，而非空洞口号。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394960" y="658368"/>
            <a:ext cx="3474720" cy="12070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5394960" y="658368"/>
            <a:ext cx="54864" cy="1207008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0" y="932688"/>
            <a:ext cx="457200" cy="4572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172200" y="73152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85+</a:t>
            </a:r>
            <a:endParaRPr lang="en-US" sz="3200" dirty="0"/>
          </a:p>
        </p:txBody>
      </p:sp>
      <p:sp>
        <p:nvSpPr>
          <p:cNvPr id="17" name="Text 13"/>
          <p:cNvSpPr/>
          <p:nvPr/>
        </p:nvSpPr>
        <p:spPr>
          <a:xfrm>
            <a:off x="6172200" y="1316736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00" dirty="0">
                <a:solidFill>
                  <a:srgbClr val="6B7A5A"/>
                </a:solidFill>
                <a:latin typeface="Noto Sans CJK SC"/>
              </a:rPr>
              <a:t>专业业务领域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5394960" y="2075688"/>
            <a:ext cx="3474720" cy="12070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5394960" y="2075688"/>
            <a:ext cx="54864" cy="1207008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2350008"/>
            <a:ext cx="457200" cy="45720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172200" y="214884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35+</a:t>
            </a:r>
            <a:endParaRPr lang="en-US" sz="3200" dirty="0"/>
          </a:p>
        </p:txBody>
      </p:sp>
      <p:sp>
        <p:nvSpPr>
          <p:cNvPr id="22" name="Text 17"/>
          <p:cNvSpPr/>
          <p:nvPr/>
        </p:nvSpPr>
        <p:spPr>
          <a:xfrm>
            <a:off x="6172200" y="2734056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00" dirty="0">
                <a:solidFill>
                  <a:srgbClr val="6B7A5A"/>
                </a:solidFill>
                <a:latin typeface="Noto Sans CJK SC"/>
              </a:rPr>
              <a:t>年以上经验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5394960" y="3493008"/>
            <a:ext cx="3474720" cy="12070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19"/>
          <p:cNvSpPr/>
          <p:nvPr/>
        </p:nvSpPr>
        <p:spPr>
          <a:xfrm>
            <a:off x="5394960" y="3493008"/>
            <a:ext cx="54864" cy="1207008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3767328"/>
            <a:ext cx="457200" cy="45720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6172200" y="356616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EMEA</a:t>
            </a:r>
            <a:endParaRPr lang="en-US" sz="3200" dirty="0"/>
          </a:p>
        </p:txBody>
      </p:sp>
      <p:sp>
        <p:nvSpPr>
          <p:cNvPr id="27" name="Text 21"/>
          <p:cNvSpPr/>
          <p:nvPr/>
        </p:nvSpPr>
        <p:spPr>
          <a:xfrm>
            <a:off x="6172200" y="4151376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00" dirty="0">
                <a:solidFill>
                  <a:srgbClr val="6B7A5A"/>
                </a:solidFill>
                <a:latin typeface="Noto Sans CJK SC"/>
              </a:rPr>
              <a:t>主要运营区域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3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4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zh-CN" sz="1000" kern="0" spc="200" dirty="0">
                <a:solidFill>
                  <a:srgbClr val="E5E8DC"/>
                </a:solidFill>
                <a:latin typeface="Noto Sans CJK SC"/>
              </a:rPr>
              <a:t>我们的服务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2600" b="1" dirty="0">
                <a:solidFill>
                  <a:srgbClr val="7A8C3A"/>
                </a:solidFill>
                <a:latin typeface="Noto Sans CJK SC" pitchFamily="34" charset="0"/>
                <a:ea typeface="Georgia" pitchFamily="34" charset="-122"/>
                <a:cs typeface="Georgia" pitchFamily="34" charset="-120"/>
              </a:rPr>
              <a:t>我们的服务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18872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300" i="1" dirty="0">
                <a:solidFill>
                  <a:srgbClr val="6B7A5A"/>
                </a:solidFill>
                <a:latin typeface="Noto Sans CJK SC"/>
              </a:rPr>
              <a:t>为中小企业、创业者和项目开发者提供切实可行的解决方案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20040" y="166420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20040" y="166420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55648"/>
            <a:ext cx="384048" cy="38404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14400" y="173736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5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企业发展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411480" y="221284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10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我们分析企业现状，提供免费的初步评估，并提出切实可行的振兴方案。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20040" y="312724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320040" y="312724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218688"/>
            <a:ext cx="384048" cy="38404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14400" y="32004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5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项目开发</a:t>
            </a:r>
            <a:endParaRPr lang="en-US" sz="1250" dirty="0"/>
          </a:p>
        </p:txBody>
      </p:sp>
      <p:sp>
        <p:nvSpPr>
          <p:cNvPr id="17" name="Text 12"/>
          <p:cNvSpPr/>
          <p:nvPr/>
        </p:nvSpPr>
        <p:spPr>
          <a:xfrm>
            <a:off x="411480" y="367588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10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我们分析您的项目，评估其进入国际市场的可行路径，并推动其转化为企业或产品。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3264408" y="166420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3264408" y="166420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1568" y="1755648"/>
            <a:ext cx="384048" cy="38404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3858768" y="173736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5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产品开发</a:t>
            </a:r>
            <a:endParaRPr lang="en-US" sz="1250" dirty="0"/>
          </a:p>
        </p:txBody>
      </p:sp>
      <p:sp>
        <p:nvSpPr>
          <p:cNvPr id="22" name="Text 16"/>
          <p:cNvSpPr/>
          <p:nvPr/>
        </p:nvSpPr>
        <p:spPr>
          <a:xfrm>
            <a:off x="3355848" y="221284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10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在疫情和战争重塑市场的背景下，每项产品都需要重新评估。我们帮助您作出适当调整。</a:t>
            </a:r>
            <a:endParaRPr lang="en-US" sz="1050" dirty="0"/>
          </a:p>
        </p:txBody>
      </p:sp>
      <p:sp>
        <p:nvSpPr>
          <p:cNvPr id="23" name="Shape 17"/>
          <p:cNvSpPr/>
          <p:nvPr/>
        </p:nvSpPr>
        <p:spPr>
          <a:xfrm>
            <a:off x="3264408" y="312724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3264408" y="312724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1568" y="3218688"/>
            <a:ext cx="384048" cy="38404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3858768" y="32004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5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银行关系协调</a:t>
            </a:r>
            <a:endParaRPr lang="en-US" sz="1250" dirty="0"/>
          </a:p>
        </p:txBody>
      </p:sp>
      <p:sp>
        <p:nvSpPr>
          <p:cNvPr id="27" name="Text 20"/>
          <p:cNvSpPr/>
          <p:nvPr/>
        </p:nvSpPr>
        <p:spPr>
          <a:xfrm>
            <a:off x="3355848" y="367588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10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协助银行沟通：更新战略、发现新市场，并向金融机构进行专业展示。</a:t>
            </a:r>
            <a:endParaRPr lang="en-US" sz="1050" dirty="0"/>
          </a:p>
        </p:txBody>
      </p:sp>
      <p:sp>
        <p:nvSpPr>
          <p:cNvPr id="28" name="Shape 21"/>
          <p:cNvSpPr/>
          <p:nvPr/>
        </p:nvSpPr>
        <p:spPr>
          <a:xfrm>
            <a:off x="6208776" y="166420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2"/>
          <p:cNvSpPr/>
          <p:nvPr/>
        </p:nvSpPr>
        <p:spPr>
          <a:xfrm>
            <a:off x="6208776" y="166420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5936" y="1755648"/>
            <a:ext cx="384048" cy="384048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803136" y="173736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5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免费一对一咨询</a:t>
            </a:r>
            <a:endParaRPr lang="en-US" sz="1250" dirty="0"/>
          </a:p>
        </p:txBody>
      </p:sp>
      <p:sp>
        <p:nvSpPr>
          <p:cNvPr id="32" name="Text 24"/>
          <p:cNvSpPr/>
          <p:nvPr/>
        </p:nvSpPr>
        <p:spPr>
          <a:xfrm>
            <a:off x="6300216" y="221284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10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向我们介绍您、您的企业或创意，我们将告知能够提供哪些帮助。咨询始终免费。</a:t>
            </a:r>
            <a:endParaRPr lang="en-US" sz="1050" dirty="0"/>
          </a:p>
        </p:txBody>
      </p:sp>
      <p:sp>
        <p:nvSpPr>
          <p:cNvPr id="33" name="Shape 25"/>
          <p:cNvSpPr/>
          <p:nvPr/>
        </p:nvSpPr>
        <p:spPr>
          <a:xfrm>
            <a:off x="6208776" y="312724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26"/>
          <p:cNvSpPr/>
          <p:nvPr/>
        </p:nvSpPr>
        <p:spPr>
          <a:xfrm>
            <a:off x="6208776" y="312724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5936" y="3218688"/>
            <a:ext cx="384048" cy="384048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6803136" y="32004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5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复苏与疫情后重启</a:t>
            </a:r>
            <a:endParaRPr lang="en-US" sz="1250" dirty="0"/>
          </a:p>
        </p:txBody>
      </p:sp>
      <p:sp>
        <p:nvSpPr>
          <p:cNvPr id="37" name="Text 28"/>
          <p:cNvSpPr/>
          <p:nvPr/>
        </p:nvSpPr>
        <p:spPr>
          <a:xfrm>
            <a:off x="6300216" y="367588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10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运用我们的专业知识与能力，帮助企业在疫情后恢复运营、重获市场并开拓新市场。</a:t>
            </a:r>
            <a:endParaRPr lang="en-US" sz="1050" dirty="0"/>
          </a:p>
        </p:txBody>
      </p:sp>
      <p:sp>
        <p:nvSpPr>
          <p:cNvPr id="38" name="Shape 29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0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1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41" name="Image 0" descr="/home/claude/tdhi_startup/logo_color_transparent.png">
            <a:extLst>
              <a:ext uri="{FF2B5EF4-FFF2-40B4-BE49-F238E27FC236}">
                <a16:creationId xmlns:a16="http://schemas.microsoft.com/office/drawing/2014/main" id="{B85798A9-9F71-CA70-CCF5-5CDCE96BFF8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zh-CN" sz="1000" kern="0" spc="200" dirty="0">
                <a:solidFill>
                  <a:srgbClr val="E5E8DC"/>
                </a:solidFill>
                <a:latin typeface="Noto Sans CJK SC"/>
              </a:rPr>
              <a:t>项目合作伙伴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2600" b="1" dirty="0">
                <a:solidFill>
                  <a:srgbClr val="7A8C3A"/>
                </a:solidFill>
                <a:latin typeface="Noto Sans CJK SC" pitchFamily="34" charset="0"/>
                <a:ea typeface="Georgia" pitchFamily="34" charset="-122"/>
                <a:cs typeface="Georgia" pitchFamily="34" charset="-120"/>
              </a:rPr>
              <a:t>项目合作伙伴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188720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300" i="1" dirty="0">
                <a:solidFill>
                  <a:srgbClr val="6B7A5A"/>
                </a:solidFill>
                <a:latin typeface="Noto Sans CJK SC"/>
              </a:rPr>
              <a:t>由TDHI Group旗下企业与专业部门构成的综合生态系统，支持中小企业发展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20040" y="167335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20040" y="167335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57200" y="176479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30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银行与金融</a:t>
            </a:r>
            <a:endParaRPr lang="en-US" sz="1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48840"/>
            <a:ext cx="228600" cy="2286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58952" y="213055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TDHI Pay Bank · tdhipay.com</a:t>
            </a:r>
            <a:endParaRPr lang="en-US" sz="11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32304"/>
            <a:ext cx="228600" cy="2286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58952" y="241401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 Bancorp · dhbancorp.com</a:t>
            </a:r>
            <a:endParaRPr lang="en-US" sz="11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15768"/>
            <a:ext cx="228600" cy="2286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58952" y="26974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M&amp;A · tdhi-finance.com</a:t>
            </a:r>
            <a:endParaRPr lang="en-US" sz="1100" dirty="0"/>
          </a:p>
        </p:txBody>
      </p:sp>
      <p:sp>
        <p:nvSpPr>
          <p:cNvPr id="17" name="Shape 11"/>
          <p:cNvSpPr/>
          <p:nvPr/>
        </p:nvSpPr>
        <p:spPr>
          <a:xfrm>
            <a:off x="4709160" y="167335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2"/>
          <p:cNvSpPr/>
          <p:nvPr/>
        </p:nvSpPr>
        <p:spPr>
          <a:xfrm>
            <a:off x="4709160" y="167335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3"/>
          <p:cNvSpPr/>
          <p:nvPr/>
        </p:nvSpPr>
        <p:spPr>
          <a:xfrm>
            <a:off x="4846320" y="176479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30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支付及托管服务</a:t>
            </a:r>
            <a:endParaRPr lang="en-US" sz="13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148840"/>
            <a:ext cx="228600" cy="22860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148072" y="213055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DH · trustdh.com</a:t>
            </a:r>
            <a:endParaRPr lang="en-US" sz="11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432304"/>
            <a:ext cx="228600" cy="22860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148072" y="241401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DDC Group International · ddcgroup-international.com</a:t>
            </a:r>
            <a:endParaRPr lang="en-US" sz="110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715768"/>
            <a:ext cx="228600" cy="22860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5148072" y="26974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TDHI PayMaster · tdhi-paymaster.com</a:t>
            </a:r>
            <a:endParaRPr lang="en-US" sz="1100" dirty="0"/>
          </a:p>
        </p:txBody>
      </p:sp>
      <p:sp>
        <p:nvSpPr>
          <p:cNvPr id="26" name="Shape 17"/>
          <p:cNvSpPr/>
          <p:nvPr/>
        </p:nvSpPr>
        <p:spPr>
          <a:xfrm>
            <a:off x="320040" y="322783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18"/>
          <p:cNvSpPr/>
          <p:nvPr/>
        </p:nvSpPr>
        <p:spPr>
          <a:xfrm>
            <a:off x="320040" y="322783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19"/>
          <p:cNvSpPr/>
          <p:nvPr/>
        </p:nvSpPr>
        <p:spPr>
          <a:xfrm>
            <a:off x="457200" y="331927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30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创业与风险投资</a:t>
            </a:r>
            <a:endParaRPr lang="en-US" sz="1300" dirty="0"/>
          </a:p>
        </p:txBody>
      </p:sp>
      <p:pic>
        <p:nvPicPr>
          <p:cNvPr id="29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703320"/>
            <a:ext cx="228600" cy="228600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758952" y="368503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 Startup · dhstartup.com</a:t>
            </a:r>
            <a:endParaRPr lang="en-US" sz="1100" dirty="0"/>
          </a:p>
        </p:txBody>
      </p:sp>
      <p:pic>
        <p:nvPicPr>
          <p:cNvPr id="31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986784"/>
            <a:ext cx="228600" cy="228600"/>
          </a:xfrm>
          <a:prstGeom prst="rect">
            <a:avLst/>
          </a:prstGeom>
        </p:spPr>
      </p:pic>
      <p:sp>
        <p:nvSpPr>
          <p:cNvPr id="32" name="Text 21"/>
          <p:cNvSpPr/>
          <p:nvPr/>
        </p:nvSpPr>
        <p:spPr>
          <a:xfrm>
            <a:off x="758952" y="396849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Club Venture Capital · clubventurecapital.com</a:t>
            </a:r>
            <a:endParaRPr lang="en-US" sz="1100" dirty="0"/>
          </a:p>
        </p:txBody>
      </p:sp>
      <p:pic>
        <p:nvPicPr>
          <p:cNvPr id="33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70248"/>
            <a:ext cx="228600" cy="228600"/>
          </a:xfrm>
          <a:prstGeom prst="rect">
            <a:avLst/>
          </a:prstGeom>
        </p:spPr>
      </p:pic>
      <p:sp>
        <p:nvSpPr>
          <p:cNvPr id="34" name="Text 22"/>
          <p:cNvSpPr/>
          <p:nvPr/>
        </p:nvSpPr>
        <p:spPr>
          <a:xfrm>
            <a:off x="758952" y="42519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DDC Group · ddcgroup-international.com</a:t>
            </a:r>
            <a:endParaRPr lang="en-US" sz="1100" dirty="0"/>
          </a:p>
        </p:txBody>
      </p:sp>
      <p:sp>
        <p:nvSpPr>
          <p:cNvPr id="35" name="Shape 23"/>
          <p:cNvSpPr/>
          <p:nvPr/>
        </p:nvSpPr>
        <p:spPr>
          <a:xfrm>
            <a:off x="4709160" y="322783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6" name="Shape 24"/>
          <p:cNvSpPr/>
          <p:nvPr/>
        </p:nvSpPr>
        <p:spPr>
          <a:xfrm>
            <a:off x="4709160" y="322783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25"/>
          <p:cNvSpPr/>
          <p:nvPr/>
        </p:nvSpPr>
        <p:spPr>
          <a:xfrm>
            <a:off x="4846320" y="331927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30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生活方式与设计</a:t>
            </a:r>
            <a:endParaRPr lang="en-US" sz="1300" dirty="0"/>
          </a:p>
        </p:txBody>
      </p:sp>
      <p:pic>
        <p:nvPicPr>
          <p:cNvPr id="38" name="Image 1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703320"/>
            <a:ext cx="228600" cy="228600"/>
          </a:xfrm>
          <a:prstGeom prst="rect">
            <a:avLst/>
          </a:prstGeom>
        </p:spPr>
      </p:pic>
      <p:sp>
        <p:nvSpPr>
          <p:cNvPr id="39" name="Text 26"/>
          <p:cNvSpPr/>
          <p:nvPr/>
        </p:nvSpPr>
        <p:spPr>
          <a:xfrm>
            <a:off x="5148072" y="368503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Club del Duque · clubdelduque.com</a:t>
            </a:r>
            <a:endParaRPr lang="en-US" sz="1100" dirty="0"/>
          </a:p>
        </p:txBody>
      </p:sp>
      <p:pic>
        <p:nvPicPr>
          <p:cNvPr id="40" name="Image 1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986784"/>
            <a:ext cx="228600" cy="228600"/>
          </a:xfrm>
          <a:prstGeom prst="rect">
            <a:avLst/>
          </a:prstGeom>
        </p:spPr>
      </p:pic>
      <p:sp>
        <p:nvSpPr>
          <p:cNvPr id="41" name="Text 27"/>
          <p:cNvSpPr/>
          <p:nvPr/>
        </p:nvSpPr>
        <p:spPr>
          <a:xfrm>
            <a:off x="5148072" y="396849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TDHI Office &amp; House · tdhi-officeandhouse.com</a:t>
            </a:r>
            <a:endParaRPr lang="en-US" sz="1100" dirty="0"/>
          </a:p>
        </p:txBody>
      </p:sp>
      <p:pic>
        <p:nvPicPr>
          <p:cNvPr id="42" name="Image 1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4270248"/>
            <a:ext cx="228600" cy="228600"/>
          </a:xfrm>
          <a:prstGeom prst="rect">
            <a:avLst/>
          </a:prstGeom>
        </p:spPr>
      </p:pic>
      <p:sp>
        <p:nvSpPr>
          <p:cNvPr id="43" name="Text 28"/>
          <p:cNvSpPr/>
          <p:nvPr/>
        </p:nvSpPr>
        <p:spPr>
          <a:xfrm>
            <a:off x="5148072" y="42519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HORECA Design</a:t>
            </a:r>
            <a:endParaRPr lang="en-US" sz="1100" dirty="0"/>
          </a:p>
        </p:txBody>
      </p:sp>
      <p:sp>
        <p:nvSpPr>
          <p:cNvPr id="44" name="Shape 29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30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31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47" name="Image 0" descr="/home/claude/tdhi_startup/logo_color_transparent.png">
            <a:extLst>
              <a:ext uri="{FF2B5EF4-FFF2-40B4-BE49-F238E27FC236}">
                <a16:creationId xmlns:a16="http://schemas.microsoft.com/office/drawing/2014/main" id="{19B3A032-6673-315E-30F0-BD9A74AF19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zh-CN" sz="1000" kern="0" spc="200" dirty="0">
                <a:solidFill>
                  <a:srgbClr val="E5E8DC"/>
                </a:solidFill>
                <a:latin typeface="Noto Sans CJK SC"/>
              </a:rPr>
              <a:t>复苏与发展基金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760720" y="530352"/>
            <a:ext cx="3383280" cy="4242816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365760" y="68580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2425" b="1" dirty="0">
                <a:solidFill>
                  <a:srgbClr val="7A8C3A"/>
                </a:solidFill>
                <a:latin typeface="Noto Sans CJK SC" pitchFamily="34" charset="0"/>
                <a:ea typeface="Georgia" pitchFamily="34" charset="-122"/>
                <a:cs typeface="Georgia" pitchFamily="34" charset="-120"/>
              </a:rPr>
              <a:t>TDHI复苏与
发展基金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365760" y="1664208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75" i="1" dirty="0">
                <a:solidFill>
                  <a:srgbClr val="6B7A5A"/>
                </a:solidFill>
                <a:latin typeface="Noto Sans CJK SC"/>
              </a:rPr>
              <a:t>面向意大利及EMEA中小企业的TDHI Group共同投资基金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212848"/>
            <a:ext cx="347472" cy="34747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219456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0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TDHI通过承担获认证企业的部分发展成本，进行共同投资。</a:t>
            </a:r>
            <a:endParaRPr lang="en-US" sz="12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2807208"/>
            <a:ext cx="347472" cy="34747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22960" y="278892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0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面向2019年以前已获认证的企业，以及符合筛选标准的新型结构化项目。</a:t>
            </a:r>
            <a:endParaRPr lang="en-US" sz="12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3401568"/>
            <a:ext cx="347472" cy="34747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22960" y="338328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0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意大利市场申请期：2026年2月10日至2026年12月31日。</a:t>
            </a:r>
            <a:endParaRPr lang="en-US" sz="12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3995928"/>
            <a:ext cx="347472" cy="34747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22960" y="397764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20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我们的支持并非短期行为，而是旨在建立稳固、持久、成功的合作关系。</a:t>
            </a:r>
            <a:endParaRPr lang="en-US" sz="120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6600" y="731520"/>
            <a:ext cx="685800" cy="685800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5897880" y="146304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zh-CN" sz="1600" b="1" dirty="0">
                <a:solidFill>
                  <a:srgbClr val="FFFFFF"/>
                </a:solidFill>
                <a:latin typeface="Noto Sans CJK SC" pitchFamily="34" charset="0"/>
                <a:ea typeface="Georgia" pitchFamily="34" charset="-122"/>
                <a:cs typeface="Georgia" pitchFamily="34" charset="-120"/>
              </a:rPr>
              <a:t>运作流程</a:t>
            </a:r>
            <a:endParaRPr lang="en-US" sz="1600" dirty="0"/>
          </a:p>
        </p:txBody>
      </p:sp>
      <p:sp>
        <p:nvSpPr>
          <p:cNvPr id="19" name="Shape 11"/>
          <p:cNvSpPr/>
          <p:nvPr/>
        </p:nvSpPr>
        <p:spPr>
          <a:xfrm>
            <a:off x="5989320" y="199339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2"/>
          <p:cNvSpPr/>
          <p:nvPr/>
        </p:nvSpPr>
        <p:spPr>
          <a:xfrm>
            <a:off x="5989320" y="199339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21" name="Text 13"/>
          <p:cNvSpPr/>
          <p:nvPr/>
        </p:nvSpPr>
        <p:spPr>
          <a:xfrm>
            <a:off x="6400800" y="201168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150" dirty="0">
                <a:solidFill>
                  <a:srgbClr val="E5E8DC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申请免费认证</a:t>
            </a:r>
            <a:endParaRPr lang="en-US" sz="1150" dirty="0"/>
          </a:p>
        </p:txBody>
      </p:sp>
      <p:sp>
        <p:nvSpPr>
          <p:cNvPr id="22" name="Shape 14"/>
          <p:cNvSpPr/>
          <p:nvPr/>
        </p:nvSpPr>
        <p:spPr>
          <a:xfrm>
            <a:off x="5989320" y="249631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5"/>
          <p:cNvSpPr/>
          <p:nvPr/>
        </p:nvSpPr>
        <p:spPr>
          <a:xfrm>
            <a:off x="5989320" y="249631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24" name="Text 16"/>
          <p:cNvSpPr/>
          <p:nvPr/>
        </p:nvSpPr>
        <p:spPr>
          <a:xfrm>
            <a:off x="6400800" y="251460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150" dirty="0">
                <a:solidFill>
                  <a:srgbClr val="E5E8DC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企业初步分析</a:t>
            </a:r>
            <a:endParaRPr lang="en-US" sz="1150" dirty="0"/>
          </a:p>
        </p:txBody>
      </p:sp>
      <p:sp>
        <p:nvSpPr>
          <p:cNvPr id="25" name="Shape 17"/>
          <p:cNvSpPr/>
          <p:nvPr/>
        </p:nvSpPr>
        <p:spPr>
          <a:xfrm>
            <a:off x="5989320" y="299923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18"/>
          <p:cNvSpPr/>
          <p:nvPr/>
        </p:nvSpPr>
        <p:spPr>
          <a:xfrm>
            <a:off x="5989320" y="299923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27" name="Text 19"/>
          <p:cNvSpPr/>
          <p:nvPr/>
        </p:nvSpPr>
        <p:spPr>
          <a:xfrm>
            <a:off x="6400800" y="301752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150" dirty="0">
                <a:solidFill>
                  <a:srgbClr val="E5E8DC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TDHI项目筛选及共同投资</a:t>
            </a:r>
            <a:endParaRPr lang="en-US" sz="1150" dirty="0"/>
          </a:p>
        </p:txBody>
      </p:sp>
      <p:sp>
        <p:nvSpPr>
          <p:cNvPr id="28" name="Shape 20"/>
          <p:cNvSpPr/>
          <p:nvPr/>
        </p:nvSpPr>
        <p:spPr>
          <a:xfrm>
            <a:off x="5989320" y="350215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1"/>
          <p:cNvSpPr/>
          <p:nvPr/>
        </p:nvSpPr>
        <p:spPr>
          <a:xfrm>
            <a:off x="5989320" y="3502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30" name="Text 22"/>
          <p:cNvSpPr/>
          <p:nvPr/>
        </p:nvSpPr>
        <p:spPr>
          <a:xfrm>
            <a:off x="6400800" y="352044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150" dirty="0">
                <a:solidFill>
                  <a:srgbClr val="E5E8DC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共同推进结构化发展</a:t>
            </a:r>
            <a:endParaRPr lang="en-US" sz="1150" dirty="0"/>
          </a:p>
        </p:txBody>
      </p:sp>
      <p:sp>
        <p:nvSpPr>
          <p:cNvPr id="31" name="Shape 23"/>
          <p:cNvSpPr/>
          <p:nvPr/>
        </p:nvSpPr>
        <p:spPr>
          <a:xfrm>
            <a:off x="5989320" y="400507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4"/>
          <p:cNvSpPr/>
          <p:nvPr/>
        </p:nvSpPr>
        <p:spPr>
          <a:xfrm>
            <a:off x="5989320" y="400507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6400800" y="402336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150" dirty="0">
                <a:solidFill>
                  <a:srgbClr val="E5E8DC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可衡量的成果与长期合作伙伴关系</a:t>
            </a:r>
            <a:endParaRPr lang="en-US" sz="1150" dirty="0"/>
          </a:p>
        </p:txBody>
      </p:sp>
      <p:sp>
        <p:nvSpPr>
          <p:cNvPr id="34" name="Text 26"/>
          <p:cNvSpPr/>
          <p:nvPr/>
        </p:nvSpPr>
        <p:spPr>
          <a:xfrm>
            <a:off x="5897880" y="455371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zh-CN" sz="1100" i="1" dirty="0">
                <a:solidFill>
                  <a:srgbClr val="BBC097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我们只选择
真正看好的企业。</a:t>
            </a:r>
            <a:endParaRPr lang="en-US" sz="1100" dirty="0"/>
          </a:p>
        </p:txBody>
      </p:sp>
      <p:sp>
        <p:nvSpPr>
          <p:cNvPr id="35" name="Shape 27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28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29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38" name="Image 0" descr="/home/claude/tdhi_startup/logo_color_transparent.png">
            <a:extLst>
              <a:ext uri="{FF2B5EF4-FFF2-40B4-BE49-F238E27FC236}">
                <a16:creationId xmlns:a16="http://schemas.microsoft.com/office/drawing/2014/main" id="{FC3768FC-EA3A-6E3A-B360-427B3A5DDCD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zh-CN" sz="1000" kern="0" spc="200" dirty="0">
                <a:solidFill>
                  <a:srgbClr val="E5E8DC"/>
                </a:solidFill>
                <a:latin typeface="Noto Sans CJK SC"/>
              </a:rPr>
              <a:t>其他基金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2600" b="1" dirty="0">
                <a:solidFill>
                  <a:srgbClr val="7A8C3A"/>
                </a:solidFill>
                <a:latin typeface="Noto Sans CJK SC" pitchFamily="34" charset="0"/>
                <a:ea typeface="Georgia" pitchFamily="34" charset="-122"/>
                <a:cs typeface="Georgia" pitchFamily="34" charset="-120"/>
              </a:rPr>
              <a:t>其他基金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207008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300" i="1" dirty="0">
                <a:solidFill>
                  <a:srgbClr val="6B7A5A"/>
                </a:solidFill>
                <a:latin typeface="Noto Sans CJK SC"/>
              </a:rPr>
              <a:t>六大基金——以专业行业知识支持各领域的发展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20040" y="169164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20040" y="169164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1783080"/>
            <a:ext cx="347472" cy="347472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2468880" y="180136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2468880" y="180136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zh-CN" sz="710" b="1" dirty="0">
                <a:solidFill>
                  <a:srgbClr val="FFFFFF"/>
                </a:solidFill>
                <a:latin typeface="Noto Sans CJK SC"/>
              </a:rPr>
              <a:t>综合</a:t>
            </a:r>
            <a:endParaRPr lang="en-US" sz="700" dirty="0"/>
          </a:p>
        </p:txBody>
      </p:sp>
      <p:sp>
        <p:nvSpPr>
          <p:cNvPr id="13" name="Text 9"/>
          <p:cNvSpPr/>
          <p:nvPr/>
        </p:nvSpPr>
        <p:spPr>
          <a:xfrm>
            <a:off x="429768" y="216712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05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复苏与发展基金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429768" y="256032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9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集团的主要基金，通过直接共同投资支持各行业的中小企业及项目。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3172968" y="169164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3172968" y="169164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696" y="1783080"/>
            <a:ext cx="347472" cy="347472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5321808" y="180136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4"/>
          <p:cNvSpPr/>
          <p:nvPr/>
        </p:nvSpPr>
        <p:spPr>
          <a:xfrm>
            <a:off x="5321808" y="180136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zh-CN" sz="710" b="1" dirty="0">
                <a:solidFill>
                  <a:srgbClr val="FFFFFF"/>
                </a:solidFill>
                <a:latin typeface="Noto Sans CJK SC"/>
              </a:rPr>
              <a:t>酒店餐饮</a:t>
            </a:r>
            <a:endParaRPr lang="en-US" sz="700" dirty="0"/>
          </a:p>
        </p:txBody>
      </p:sp>
      <p:sp>
        <p:nvSpPr>
          <p:cNvPr id="20" name="Text 15"/>
          <p:cNvSpPr/>
          <p:nvPr/>
        </p:nvSpPr>
        <p:spPr>
          <a:xfrm>
            <a:off x="3282696" y="216712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05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TDHI酒店餐饮发展基金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3282696" y="256032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9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专注于餐饮、酒店及餐饮服务领域，由HORECA部门直接监督。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6016752" y="169164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6016752" y="169164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80" y="1783080"/>
            <a:ext cx="347472" cy="347472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8165592" y="180136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0"/>
          <p:cNvSpPr/>
          <p:nvPr/>
        </p:nvSpPr>
        <p:spPr>
          <a:xfrm>
            <a:off x="8165592" y="180136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zh-CN" sz="710" b="1" dirty="0">
                <a:solidFill>
                  <a:srgbClr val="FFFFFF"/>
                </a:solidFill>
                <a:latin typeface="Noto Sans CJK SC"/>
              </a:rPr>
              <a:t>奢侈品</a:t>
            </a:r>
            <a:endParaRPr lang="en-US" sz="700" dirty="0"/>
          </a:p>
        </p:txBody>
      </p:sp>
      <p:sp>
        <p:nvSpPr>
          <p:cNvPr id="27" name="Text 21"/>
          <p:cNvSpPr/>
          <p:nvPr/>
        </p:nvSpPr>
        <p:spPr>
          <a:xfrm>
            <a:off x="6126480" y="216712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05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TDHI奢侈品投资基金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6126480" y="256032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9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面向高潜力的奢侈品与品牌，依据行业专业知识严格筛选。</a:t>
            </a:r>
            <a:endParaRPr lang="en-US" sz="950" dirty="0"/>
          </a:p>
        </p:txBody>
      </p:sp>
      <p:sp>
        <p:nvSpPr>
          <p:cNvPr id="29" name="Shape 23"/>
          <p:cNvSpPr/>
          <p:nvPr/>
        </p:nvSpPr>
        <p:spPr>
          <a:xfrm>
            <a:off x="320040" y="324612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4"/>
          <p:cNvSpPr/>
          <p:nvPr/>
        </p:nvSpPr>
        <p:spPr>
          <a:xfrm>
            <a:off x="320040" y="324612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768" y="3337560"/>
            <a:ext cx="347472" cy="347472"/>
          </a:xfrm>
          <a:prstGeom prst="rect">
            <a:avLst/>
          </a:prstGeom>
        </p:spPr>
      </p:pic>
      <p:sp>
        <p:nvSpPr>
          <p:cNvPr id="32" name="Shape 25"/>
          <p:cNvSpPr/>
          <p:nvPr/>
        </p:nvSpPr>
        <p:spPr>
          <a:xfrm>
            <a:off x="2468880" y="335584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6"/>
          <p:cNvSpPr/>
          <p:nvPr/>
        </p:nvSpPr>
        <p:spPr>
          <a:xfrm>
            <a:off x="2468880" y="335584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zh-CN" sz="710" b="1" dirty="0">
                <a:solidFill>
                  <a:srgbClr val="FFFFFF"/>
                </a:solidFill>
                <a:latin typeface="Noto Sans CJK SC"/>
              </a:rPr>
              <a:t>葡萄酒</a:t>
            </a:r>
            <a:endParaRPr lang="en-US" sz="700" dirty="0"/>
          </a:p>
        </p:txBody>
      </p:sp>
      <p:sp>
        <p:nvSpPr>
          <p:cNvPr id="34" name="Text 27"/>
          <p:cNvSpPr/>
          <p:nvPr/>
        </p:nvSpPr>
        <p:spPr>
          <a:xfrm>
            <a:off x="429768" y="372160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05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TDHI葡萄酒基金</a:t>
            </a:r>
            <a:endParaRPr lang="en-US" sz="1050" dirty="0"/>
          </a:p>
        </p:txBody>
      </p:sp>
      <p:sp>
        <p:nvSpPr>
          <p:cNvPr id="35" name="Text 28"/>
          <p:cNvSpPr/>
          <p:nvPr/>
        </p:nvSpPr>
        <p:spPr>
          <a:xfrm>
            <a:off x="429768" y="411480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9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专注意大利及国际葡萄酒行业，提供专门领域的专业知识。</a:t>
            </a:r>
            <a:endParaRPr lang="en-US" sz="950" dirty="0"/>
          </a:p>
        </p:txBody>
      </p:sp>
      <p:sp>
        <p:nvSpPr>
          <p:cNvPr id="36" name="Shape 29"/>
          <p:cNvSpPr/>
          <p:nvPr/>
        </p:nvSpPr>
        <p:spPr>
          <a:xfrm>
            <a:off x="3172968" y="324612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0"/>
          <p:cNvSpPr/>
          <p:nvPr/>
        </p:nvSpPr>
        <p:spPr>
          <a:xfrm>
            <a:off x="3172968" y="324612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8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696" y="3337560"/>
            <a:ext cx="347472" cy="347472"/>
          </a:xfrm>
          <a:prstGeom prst="rect">
            <a:avLst/>
          </a:prstGeom>
        </p:spPr>
      </p:pic>
      <p:sp>
        <p:nvSpPr>
          <p:cNvPr id="39" name="Shape 31"/>
          <p:cNvSpPr/>
          <p:nvPr/>
        </p:nvSpPr>
        <p:spPr>
          <a:xfrm>
            <a:off x="5321808" y="335584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2"/>
          <p:cNvSpPr/>
          <p:nvPr/>
        </p:nvSpPr>
        <p:spPr>
          <a:xfrm>
            <a:off x="5321808" y="335584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zh-CN" sz="710" b="1" dirty="0">
                <a:solidFill>
                  <a:srgbClr val="FFFFFF"/>
                </a:solidFill>
                <a:latin typeface="Noto Sans CJK SC"/>
              </a:rPr>
              <a:t>科技</a:t>
            </a:r>
            <a:endParaRPr lang="en-US" sz="700" dirty="0"/>
          </a:p>
        </p:txBody>
      </p:sp>
      <p:sp>
        <p:nvSpPr>
          <p:cNvPr id="41" name="Text 33"/>
          <p:cNvSpPr/>
          <p:nvPr/>
        </p:nvSpPr>
        <p:spPr>
          <a:xfrm>
            <a:off x="3282696" y="372160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05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TDHI人工智能基金</a:t>
            </a:r>
            <a:endParaRPr lang="en-US" sz="1050" dirty="0"/>
          </a:p>
        </p:txBody>
      </p:sp>
      <p:sp>
        <p:nvSpPr>
          <p:cNvPr id="42" name="Text 34"/>
          <p:cNvSpPr/>
          <p:nvPr/>
        </p:nvSpPr>
        <p:spPr>
          <a:xfrm>
            <a:off x="3282696" y="411480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9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面向人工智能领域的初创企业与中小企业，提供技术视野和战略支持。</a:t>
            </a:r>
            <a:endParaRPr lang="en-US" sz="950" dirty="0"/>
          </a:p>
        </p:txBody>
      </p:sp>
      <p:sp>
        <p:nvSpPr>
          <p:cNvPr id="43" name="Shape 35"/>
          <p:cNvSpPr/>
          <p:nvPr/>
        </p:nvSpPr>
        <p:spPr>
          <a:xfrm>
            <a:off x="6016752" y="324612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4" name="Shape 36"/>
          <p:cNvSpPr/>
          <p:nvPr/>
        </p:nvSpPr>
        <p:spPr>
          <a:xfrm>
            <a:off x="6016752" y="324612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5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6480" y="3337560"/>
            <a:ext cx="347472" cy="347472"/>
          </a:xfrm>
          <a:prstGeom prst="rect">
            <a:avLst/>
          </a:prstGeom>
        </p:spPr>
      </p:pic>
      <p:sp>
        <p:nvSpPr>
          <p:cNvPr id="46" name="Shape 37"/>
          <p:cNvSpPr/>
          <p:nvPr/>
        </p:nvSpPr>
        <p:spPr>
          <a:xfrm>
            <a:off x="8165592" y="335584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38"/>
          <p:cNvSpPr/>
          <p:nvPr/>
        </p:nvSpPr>
        <p:spPr>
          <a:xfrm>
            <a:off x="8165592" y="335584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zh-CN" sz="710" b="1" dirty="0">
                <a:solidFill>
                  <a:srgbClr val="FFFFFF"/>
                </a:solidFill>
                <a:latin typeface="Noto Sans CJK SC"/>
              </a:rPr>
              <a:t>设计</a:t>
            </a:r>
            <a:endParaRPr lang="en-US" sz="700" dirty="0"/>
          </a:p>
        </p:txBody>
      </p:sp>
      <p:sp>
        <p:nvSpPr>
          <p:cNvPr id="48" name="Text 39"/>
          <p:cNvSpPr/>
          <p:nvPr/>
        </p:nvSpPr>
        <p:spPr>
          <a:xfrm>
            <a:off x="6126480" y="372160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05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TDHI工业设计发展基金</a:t>
            </a:r>
            <a:endParaRPr lang="en-US" sz="1050" dirty="0"/>
          </a:p>
        </p:txBody>
      </p:sp>
      <p:sp>
        <p:nvSpPr>
          <p:cNvPr id="49" name="Text 40"/>
          <p:cNvSpPr/>
          <p:nvPr/>
        </p:nvSpPr>
        <p:spPr>
          <a:xfrm>
            <a:off x="6126480" y="411480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zh-CN" sz="850" dirty="0">
                <a:solidFill>
                  <a:srgbClr val="3D4A2E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面向工业设计项目与产品创新，关联网站：industrialdesign-tdhi.com。</a:t>
            </a:r>
            <a:endParaRPr lang="en-US" sz="950" dirty="0"/>
          </a:p>
        </p:txBody>
      </p:sp>
      <p:sp>
        <p:nvSpPr>
          <p:cNvPr id="50" name="Shape 41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2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43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53" name="Image 0" descr="/home/claude/tdhi_startup/logo_color_transparent.png">
            <a:extLst>
              <a:ext uri="{FF2B5EF4-FFF2-40B4-BE49-F238E27FC236}">
                <a16:creationId xmlns:a16="http://schemas.microsoft.com/office/drawing/2014/main" id="{21379F6C-6089-D66E-EB1D-F0F28E9E24F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zh-CN" sz="1000" kern="0" spc="200" dirty="0">
                <a:solidFill>
                  <a:srgbClr val="E5E8DC"/>
                </a:solidFill>
                <a:latin typeface="Noto Sans CJK SC"/>
              </a:rPr>
              <a:t>为何选择我们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2600" b="1" dirty="0">
                <a:solidFill>
                  <a:srgbClr val="7A8C3A"/>
                </a:solidFill>
                <a:latin typeface="Noto Sans CJK SC" pitchFamily="34" charset="0"/>
                <a:ea typeface="Georgia" pitchFamily="34" charset="-122"/>
                <a:cs typeface="Georgia" pitchFamily="34" charset="-120"/>
              </a:rPr>
              <a:t>为何选择TDHI STARTUP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201168" y="1298448"/>
            <a:ext cx="54864" cy="333756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11480" y="1298448"/>
            <a:ext cx="4434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400" i="1" dirty="0">
                <a:solidFill>
                  <a:srgbClr val="7A8C3A"/>
                </a:solidFill>
                <a:latin typeface="Noto Sans CJK SC" pitchFamily="34" charset="0"/>
                <a:ea typeface="Georgia" pitchFamily="34" charset="-122"/>
                <a:cs typeface="Georgia" pitchFamily="34" charset="-120"/>
              </a:rPr>
              <a:t>“仍有疑问？申请认证，让我们行动起来，成果自然会证明一切。”</a:t>
            </a:r>
            <a:endParaRPr lang="en-US" sz="14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240280"/>
            <a:ext cx="347472" cy="34747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68680" y="222199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30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以实际成果为导向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868680" y="249631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150" dirty="0">
                <a:solidFill>
                  <a:srgbClr val="6B7A5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只有确信能够切实帮助客户，我们才会接受委托。</a:t>
            </a:r>
            <a:endParaRPr lang="en-US" sz="11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2880360"/>
            <a:ext cx="347472" cy="34747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68680" y="286207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30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真正的合作伙伴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868680" y="313639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075" dirty="0">
                <a:solidFill>
                  <a:srgbClr val="6B7A5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我们不只是服务供应商，而是共同承担愿景、责任并分享成果。</a:t>
            </a:r>
            <a:endParaRPr lang="en-US" sz="11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" y="3520440"/>
            <a:ext cx="347472" cy="34747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68680" y="350215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30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全球专业经验</a:t>
            </a:r>
            <a:endParaRPr lang="en-US" sz="1300" dirty="0"/>
          </a:p>
        </p:txBody>
      </p:sp>
      <p:sp>
        <p:nvSpPr>
          <p:cNvPr id="17" name="Text 11"/>
          <p:cNvSpPr/>
          <p:nvPr/>
        </p:nvSpPr>
        <p:spPr>
          <a:xfrm>
            <a:off x="868680" y="377647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975" dirty="0">
                <a:solidFill>
                  <a:srgbClr val="6B7A5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35年以上经验、85多个业务领域，业务遍及EMEA及国际市场。</a:t>
            </a:r>
            <a:endParaRPr lang="en-US" sz="115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160520"/>
            <a:ext cx="347472" cy="347472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868680" y="414223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300" b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直接共同投资</a:t>
            </a:r>
            <a:endParaRPr lang="en-US" sz="1300" dirty="0"/>
          </a:p>
        </p:txBody>
      </p:sp>
      <p:sp>
        <p:nvSpPr>
          <p:cNvPr id="20" name="Text 13"/>
          <p:cNvSpPr/>
          <p:nvPr/>
        </p:nvSpPr>
        <p:spPr>
          <a:xfrm>
            <a:off x="868680" y="441655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150" dirty="0">
                <a:solidFill>
                  <a:srgbClr val="6B7A5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我们的基金为获认证企业承担部分发展成本。</a:t>
            </a:r>
            <a:endParaRPr lang="en-US" sz="1150" dirty="0"/>
          </a:p>
        </p:txBody>
      </p:sp>
      <p:sp>
        <p:nvSpPr>
          <p:cNvPr id="21" name="Shape 14"/>
          <p:cNvSpPr/>
          <p:nvPr/>
        </p:nvSpPr>
        <p:spPr>
          <a:xfrm>
            <a:off x="5257800" y="1234440"/>
            <a:ext cx="3566160" cy="3337560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5"/>
          <p:cNvSpPr/>
          <p:nvPr/>
        </p:nvSpPr>
        <p:spPr>
          <a:xfrm>
            <a:off x="5257800" y="1234440"/>
            <a:ext cx="3566160" cy="54864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6"/>
          <p:cNvSpPr/>
          <p:nvPr/>
        </p:nvSpPr>
        <p:spPr>
          <a:xfrm>
            <a:off x="5394960" y="138988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zh-CN" sz="1000" kern="0" spc="200" dirty="0">
                <a:solidFill>
                  <a:srgbClr val="BBC097"/>
                </a:solidFill>
                <a:latin typeface="Noto Sans CJK SC"/>
              </a:rPr>
              <a:t>客户评价</a:t>
            </a:r>
            <a:endParaRPr lang="en-US" sz="100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7">
            <a:alphaModFix amt="80000"/>
          </a:blip>
          <a:stretch>
            <a:fillRect/>
          </a:stretch>
        </p:blipFill>
        <p:spPr>
          <a:xfrm>
            <a:off x="6629400" y="1691640"/>
            <a:ext cx="548640" cy="54864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5394960" y="233172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zh-CN" sz="1600" i="1" dirty="0">
                <a:solidFill>
                  <a:srgbClr val="FFFFFF"/>
                </a:solidFill>
                <a:latin typeface="Noto Sans CJK SC" pitchFamily="34" charset="0"/>
                <a:ea typeface="Georgia" pitchFamily="34" charset="-122"/>
                <a:cs typeface="Georgia" pitchFamily="34" charset="-120"/>
              </a:rPr>
              <a:t>“我信任TDHI复苏与发展基金。”</a:t>
            </a:r>
            <a:endParaRPr lang="en-US" sz="1600" dirty="0"/>
          </a:p>
        </p:txBody>
      </p:sp>
      <p:sp>
        <p:nvSpPr>
          <p:cNvPr id="26" name="Text 18"/>
          <p:cNvSpPr/>
          <p:nvPr/>
        </p:nvSpPr>
        <p:spPr>
          <a:xfrm>
            <a:off x="5394960" y="3273552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BBC097"/>
                </a:solidFill>
              </a:rPr>
              <a:t>— Ing. Amedeo Felisa —</a:t>
            </a:r>
            <a:endParaRPr lang="en-US" sz="1200" dirty="0"/>
          </a:p>
        </p:txBody>
      </p:sp>
      <p:sp>
        <p:nvSpPr>
          <p:cNvPr id="27" name="Text 19"/>
          <p:cNvSpPr/>
          <p:nvPr/>
        </p:nvSpPr>
        <p:spPr>
          <a:xfrm>
            <a:off x="5394960" y="356616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zh-CN" sz="1100" dirty="0">
                <a:solidFill>
                  <a:srgbClr val="E5E8DC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FA Consult董事总经理
阿斯顿·马丁首席执行官
法拉利公司及Ferrari N.V.前首席执行官</a:t>
            </a:r>
            <a:endParaRPr lang="en-US" sz="1100" dirty="0"/>
          </a:p>
        </p:txBody>
      </p:sp>
      <p:sp>
        <p:nvSpPr>
          <p:cNvPr id="28" name="Shape 20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1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2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31" name="Image 0" descr="/home/claude/tdhi_startup/logo_color_transparent.png">
            <a:extLst>
              <a:ext uri="{FF2B5EF4-FFF2-40B4-BE49-F238E27FC236}">
                <a16:creationId xmlns:a16="http://schemas.microsoft.com/office/drawing/2014/main" id="{68BE3F83-002E-EAB3-7F1D-1EC3D065C4A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0" y="530352"/>
            <a:ext cx="9144000" cy="36576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2"/>
          <p:cNvSpPr/>
          <p:nvPr/>
        </p:nvSpPr>
        <p:spPr>
          <a:xfrm>
            <a:off x="7498080" y="128016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zh-CN" sz="1000" kern="0" spc="200" dirty="0">
                <a:solidFill>
                  <a:srgbClr val="E5E8DC"/>
                </a:solidFill>
                <a:latin typeface="Noto Sans CJK SC"/>
              </a:rPr>
              <a:t>联系我们</a:t>
            </a:r>
            <a:endParaRPr lang="en-US" sz="1000" dirty="0"/>
          </a:p>
        </p:txBody>
      </p:sp>
      <p:pic>
        <p:nvPicPr>
          <p:cNvPr id="6" name="Image 1" descr="/home/claude/tdhi_startup/magri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0040" y="685800"/>
            <a:ext cx="2606040" cy="3858768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320040" y="685800"/>
            <a:ext cx="2606040" cy="3858768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4"/>
          <p:cNvSpPr/>
          <p:nvPr/>
        </p:nvSpPr>
        <p:spPr>
          <a:xfrm>
            <a:off x="3200400" y="713232"/>
            <a:ext cx="5669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Dr. Paolo MAGRI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3200400" y="1335024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zh-CN" sz="1400" i="1" dirty="0">
                <a:solidFill>
                  <a:srgbClr val="96A844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TDHI总经理 ·</a:t>
            </a:r>
            <a:r>
              <a:rPr lang="en-US" sz="1400" i="1">
                <a:solidFill>
                  <a:srgbClr val="96A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3200400" y="1755648"/>
            <a:ext cx="562356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975104"/>
            <a:ext cx="347472" cy="34747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703320" y="1956816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+370 6 502 0704   |   +39 348 256 7230</a:t>
            </a:r>
            <a:endParaRPr lang="en-US" sz="13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2670048"/>
            <a:ext cx="347472" cy="34747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3703320" y="265176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/>
              </a:rPr>
              <a:t>generalmanager@tdhi-international.com</a:t>
            </a: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0400" y="3364992"/>
            <a:ext cx="347472" cy="34747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3703320" y="3346704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Paolo Magri | LinkedIn</a:t>
            </a:r>
            <a:endParaRPr lang="en-US" sz="1350" dirty="0"/>
          </a:p>
        </p:txBody>
      </p:sp>
      <p:sp>
        <p:nvSpPr>
          <p:cNvPr id="17" name="Shape 10"/>
          <p:cNvSpPr/>
          <p:nvPr/>
        </p:nvSpPr>
        <p:spPr>
          <a:xfrm>
            <a:off x="3200400" y="4041648"/>
            <a:ext cx="562356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1"/>
          <p:cNvSpPr/>
          <p:nvPr/>
        </p:nvSpPr>
        <p:spPr>
          <a:xfrm>
            <a:off x="321868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www.tdhistartup.com</a:t>
            </a:r>
            <a:endParaRPr lang="en-US" sz="850" dirty="0"/>
          </a:p>
        </p:txBody>
      </p:sp>
      <p:sp>
        <p:nvSpPr>
          <p:cNvPr id="19" name="Text 12"/>
          <p:cNvSpPr/>
          <p:nvPr/>
        </p:nvSpPr>
        <p:spPr>
          <a:xfrm>
            <a:off x="468172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www.tdhi-group.com</a:t>
            </a:r>
            <a:endParaRPr lang="en-US" sz="850" dirty="0"/>
          </a:p>
        </p:txBody>
      </p:sp>
      <p:sp>
        <p:nvSpPr>
          <p:cNvPr id="20" name="Text 13"/>
          <p:cNvSpPr/>
          <p:nvPr/>
        </p:nvSpPr>
        <p:spPr>
          <a:xfrm>
            <a:off x="614476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www.tdhi-international.com</a:t>
            </a:r>
            <a:endParaRPr lang="en-US" sz="850" dirty="0"/>
          </a:p>
        </p:txBody>
      </p:sp>
      <p:sp>
        <p:nvSpPr>
          <p:cNvPr id="21" name="Text 14"/>
          <p:cNvSpPr/>
          <p:nvPr/>
        </p:nvSpPr>
        <p:spPr>
          <a:xfrm>
            <a:off x="760780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www.tdhi-italia.com</a:t>
            </a:r>
            <a:endParaRPr lang="en-US" sz="850" dirty="0"/>
          </a:p>
        </p:txBody>
      </p:sp>
      <p:sp>
        <p:nvSpPr>
          <p:cNvPr id="22" name="Shape 15"/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Shape 16"/>
          <p:cNvSpPr/>
          <p:nvPr/>
        </p:nvSpPr>
        <p:spPr>
          <a:xfrm>
            <a:off x="0" y="4507992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17"/>
          <p:cNvSpPr/>
          <p:nvPr/>
        </p:nvSpPr>
        <p:spPr>
          <a:xfrm>
            <a:off x="365760" y="4535424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zh-CN" sz="1250" i="1" dirty="0">
                <a:solidFill>
                  <a:srgbClr val="7A8C3A"/>
                </a:solidFill>
                <a:latin typeface="Noto Sans CJK SC" pitchFamily="34" charset="0"/>
                <a:ea typeface="Calibri" pitchFamily="34" charset="-122"/>
                <a:cs typeface="Calibri" pitchFamily="34" charset="-120"/>
              </a:rPr>
              <a:t>“我们始终竭尽所能，让每位客户每次都感到惊喜。我们总能找到解决方案。”</a:t>
            </a:r>
          </a:p>
        </p:txBody>
      </p:sp>
      <p:pic>
        <p:nvPicPr>
          <p:cNvPr id="25" name="Image 0" descr="/home/claude/tdhi_startup/logo_color_transparent.png">
            <a:extLst>
              <a:ext uri="{FF2B5EF4-FFF2-40B4-BE49-F238E27FC236}">
                <a16:creationId xmlns:a16="http://schemas.microsoft.com/office/drawing/2014/main" id="{E2BD2B48-CA5D-338A-C37F-97DCEA14D5D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960</Words>
  <Application>Microsoft Office PowerPoint</Application>
  <PresentationFormat>On-screen Show (16:9)</PresentationFormat>
  <Paragraphs>150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TDHI STARTUP – Brochure Italiana 2026</dc:title>
  <dc:subject>PptxGenJS Presentation</dc:subject>
  <dc:creator>PptxGenJS</dc:creator>
  <cp:lastModifiedBy>DHCO ADVISORS UAB</cp:lastModifiedBy>
  <cp:revision>7</cp:revision>
  <dcterms:created xsi:type="dcterms:W3CDTF">2026-05-03T11:05:30Z</dcterms:created>
  <dcterms:modified xsi:type="dcterms:W3CDTF">2026-05-30T10:02:25Z</dcterms:modified>
</cp:coreProperties>
</file>