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media/image20.jpg" ContentType="image/jpg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46" d="100"/>
          <a:sy n="146" d="100"/>
        </p:scale>
        <p:origin x="59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530823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4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6" Type="http://schemas.openxmlformats.org/officeDocument/2006/relationships/image" Target="../media/image11.png"/><Relationship Id="rId7" Type="http://schemas.openxmlformats.org/officeDocument/2006/relationships/image" Target="../media/image6.png"/><Relationship Id="rId8" Type="http://schemas.openxmlformats.org/officeDocument/2006/relationships/image" Target="../media/image12.png"/><Relationship Id="rId9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3.png"/><Relationship Id="rId4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4.png"/><Relationship Id="rId4" Type="http://schemas.openxmlformats.org/officeDocument/2006/relationships/image" Target="../media/image13.png"/><Relationship Id="rId5" Type="http://schemas.openxmlformats.org/officeDocument/2006/relationships/image" Target="../media/image15.png"/><Relationship Id="rId6" Type="http://schemas.openxmlformats.org/officeDocument/2006/relationships/image" Target="../media/image16.png"/><Relationship Id="rId7" Type="http://schemas.openxmlformats.org/officeDocument/2006/relationships/image" Target="../media/image17.png"/><Relationship Id="rId8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4.png"/><Relationship Id="rId4" Type="http://schemas.openxmlformats.org/officeDocument/2006/relationships/image" Target="../media/image8.png"/><Relationship Id="rId5" Type="http://schemas.openxmlformats.org/officeDocument/2006/relationships/image" Target="../media/image15.png"/><Relationship Id="rId6" Type="http://schemas.openxmlformats.org/officeDocument/2006/relationships/image" Target="../media/image18.png"/><Relationship Id="rId7" Type="http://schemas.openxmlformats.org/officeDocument/2006/relationships/image" Target="../media/image9.png"/><Relationship Id="rId8" Type="http://schemas.openxmlformats.org/officeDocument/2006/relationships/image" Target="../media/image19.png"/><Relationship Id="rId9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3.png"/><Relationship Id="rId4" Type="http://schemas.openxmlformats.org/officeDocument/2006/relationships/image" Target="../media/image16.png"/><Relationship Id="rId5" Type="http://schemas.openxmlformats.org/officeDocument/2006/relationships/image" Target="../media/image5.png"/><Relationship Id="rId6" Type="http://schemas.openxmlformats.org/officeDocument/2006/relationships/image" Target="../media/image14.png"/><Relationship Id="rId7" Type="http://schemas.openxmlformats.org/officeDocument/2006/relationships/image" Target="../media/image15.png"/><Relationship Id="rId8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0.jpg"/><Relationship Id="rId4" Type="http://schemas.openxmlformats.org/officeDocument/2006/relationships/image" Target="../media/image21.png"/><Relationship Id="rId5" Type="http://schemas.openxmlformats.org/officeDocument/2006/relationships/image" Target="../media/image22.png"/><Relationship Id="rId6" Type="http://schemas.openxmlformats.org/officeDocument/2006/relationships/hyperlink" Target="mailto:generalmanager@tdhi-international.com" TargetMode="External"/><Relationship Id="rId7" Type="http://schemas.openxmlformats.org/officeDocument/2006/relationships/image" Target="../media/image23.png"/><Relationship Id="rId8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114800" cy="5143500"/>
          </a:xfrm>
          <a:prstGeom prst="rect">
            <a:avLst/>
          </a:prstGeom>
          <a:solidFill>
            <a:srgbClr val="7A8C3A"/>
          </a:solidFill>
          <a:ln w="12700">
            <a:solidFill>
              <a:srgbClr val="7A8C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4114800" y="0"/>
            <a:ext cx="54864" cy="5143500"/>
          </a:xfrm>
          <a:prstGeom prst="rect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4" name="Image 0" descr="/home/claude/tdhi_startup/logo_color_transparent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28600" y="133894"/>
            <a:ext cx="1756954" cy="220109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274320" y="2331720"/>
            <a:ext cx="3520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r" rtl="1">
              <a:buNone/>
            </a:pPr>
            <a:r>
              <a:rPr lang="ar-SA" sz="1600" i="1" dirty="0" rtl="1">
                <a:solidFill>
                  <a:srgbClr val="BBC097"/>
                </a:solidFill>
                <a:latin typeface="Noto Sans Arabic" pitchFamily="34" charset="0"/>
                <a:ea typeface="Calibri" pitchFamily="34" charset="-122"/>
                <a:cs typeface="Calibri" pitchFamily="34" charset="-120"/>
              </a:rPr>
              <a:t>حاضنة استراتيجية
ومطوّر للأعمال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274320" y="3218688"/>
            <a:ext cx="3520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r" rtl="1">
              <a:buNone/>
            </a:pPr>
            <a:r>
              <a:rPr lang="ar-SA" sz="1250" dirty="0" rtl="1">
                <a:solidFill>
                  <a:srgbClr val="E5E8DC"/>
                </a:solidFill>
                <a:latin typeface="Noto Sans Arabic" pitchFamily="34" charset="0"/>
                <a:ea typeface="Calibri" pitchFamily="34" charset="-122"/>
                <a:cs typeface="Calibri" pitchFamily="34" charset="-120"/>
              </a:rPr>
              <a:t>للشركات القائمة والجديدة</a:t>
            </a:r>
            <a:endParaRPr lang="en-US" sz="12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>
            <a:alphaModFix amt="85000"/>
          </a:blip>
          <a:stretch>
            <a:fillRect/>
          </a:stretch>
        </p:blipFill>
        <p:spPr>
          <a:xfrm>
            <a:off x="320040" y="3840480"/>
            <a:ext cx="502920" cy="502920"/>
          </a:xfrm>
          <a:prstGeom prst="rect">
            <a:avLst/>
          </a:prstGeom>
        </p:spPr>
      </p:pic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>
            <a:alphaModFix amt="85000"/>
          </a:blip>
          <a:stretch>
            <a:fillRect/>
          </a:stretch>
        </p:blipFill>
        <p:spPr>
          <a:xfrm>
            <a:off x="1097280" y="3840480"/>
            <a:ext cx="502920" cy="502920"/>
          </a:xfrm>
          <a:prstGeom prst="rect">
            <a:avLst/>
          </a:prstGeom>
        </p:spPr>
      </p:pic>
      <p:pic>
        <p:nvPicPr>
          <p:cNvPr id="9" name="Image 3" descr="preencoded.png"/>
          <p:cNvPicPr>
            <a:picLocks noChangeAspect="1"/>
          </p:cNvPicPr>
          <p:nvPr/>
        </p:nvPicPr>
        <p:blipFill>
          <a:blip r:embed="rId6">
            <a:alphaModFix amt="85000"/>
          </a:blip>
          <a:stretch>
            <a:fillRect/>
          </a:stretch>
        </p:blipFill>
        <p:spPr>
          <a:xfrm>
            <a:off x="1874520" y="3840480"/>
            <a:ext cx="502920" cy="502920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274320" y="46634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BBC097"/>
                </a:solidFill>
              </a:rPr>
              <a:t>www.tdhistartup.com</a:t>
            </a:r>
            <a:endParaRPr lang="en-US" sz="1100" dirty="0"/>
          </a:p>
        </p:txBody>
      </p:sp>
      <p:sp>
        <p:nvSpPr>
          <p:cNvPr id="11" name="Text 5"/>
          <p:cNvSpPr/>
          <p:nvPr/>
        </p:nvSpPr>
        <p:spPr>
          <a:xfrm>
            <a:off x="4434840" y="457200"/>
            <a:ext cx="44805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7A8C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TDHI STARTUP</a:t>
            </a:r>
            <a:endParaRPr lang="en-US" sz="4000" dirty="0"/>
          </a:p>
        </p:txBody>
      </p:sp>
      <p:sp>
        <p:nvSpPr>
          <p:cNvPr id="12" name="Text 6"/>
          <p:cNvSpPr/>
          <p:nvPr/>
        </p:nvSpPr>
        <p:spPr>
          <a:xfrm>
            <a:off x="4434840" y="1234440"/>
            <a:ext cx="4480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r" rtl="1">
              <a:buNone/>
            </a:pPr>
            <a:r>
              <a:rPr lang="ar-SA" sz="1500" i="1" dirty="0" rtl="1">
                <a:solidFill>
                  <a:srgbClr val="99A08E"/>
                </a:solidFill>
                <a:latin typeface="Noto Sans Arabic" pitchFamily="34" charset="0"/>
                <a:ea typeface="Calibri" pitchFamily="34" charset="-122"/>
                <a:cs typeface="Calibri" pitchFamily="34" charset="-120"/>
              </a:rPr>
              <a:t>للشركات القائمة والجديدة</a:t>
            </a:r>
            <a:endParaRPr lang="en-US" sz="1500" dirty="0"/>
          </a:p>
        </p:txBody>
      </p:sp>
      <p:sp>
        <p:nvSpPr>
          <p:cNvPr id="13" name="Shape 7"/>
          <p:cNvSpPr/>
          <p:nvPr/>
        </p:nvSpPr>
        <p:spPr>
          <a:xfrm>
            <a:off x="4434840" y="1719072"/>
            <a:ext cx="4434840" cy="27432"/>
          </a:xfrm>
          <a:prstGeom prst="rect">
            <a:avLst/>
          </a:prstGeom>
          <a:solidFill>
            <a:srgbClr val="E5E8DC"/>
          </a:solidFill>
          <a:ln w="12700">
            <a:solidFill>
              <a:srgbClr val="E5E8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8"/>
          <p:cNvSpPr/>
          <p:nvPr/>
        </p:nvSpPr>
        <p:spPr>
          <a:xfrm>
            <a:off x="4434840" y="1874520"/>
            <a:ext cx="4480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r" rtl="1">
              <a:buNone/>
            </a:pPr>
            <a:r>
              <a:rPr lang="ar-SA" sz="1400" b="1" dirty="0" rtl="1">
                <a:solidFill>
                  <a:srgbClr val="1A1A1A"/>
                </a:solidFill>
                <a:latin typeface="Noto Sans Arabic" pitchFamily="34" charset="0"/>
                <a:ea typeface="Calibri" pitchFamily="34" charset="-122"/>
                <a:cs typeface="Calibri" pitchFamily="34" charset="-120"/>
              </a:rPr>
              <a:t>منذ عام 1989 — خبرة تتجاوز 35 عاماً</a:t>
            </a:r>
            <a:endParaRPr lang="en-US" sz="1400" dirty="0"/>
          </a:p>
        </p:txBody>
      </p:sp>
      <p:sp>
        <p:nvSpPr>
          <p:cNvPr id="15" name="Text 9"/>
          <p:cNvSpPr/>
          <p:nvPr/>
        </p:nvSpPr>
        <p:spPr>
          <a:xfrm>
            <a:off x="4434840" y="2286000"/>
            <a:ext cx="4480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r" rtl="1">
              <a:buNone/>
            </a:pPr>
            <a:r>
              <a:rPr lang="ar-SA" sz="950" dirty="0" rtl="1">
                <a:solidFill>
                  <a:srgbClr val="6B7A5A"/>
                </a:solidFill>
                <a:latin typeface="Noto Sans Arabic"/>
              </a:rPr>
              <a:t>خبرة في أكثر من 85 قطاعاً · أوروبا والشرق الأوسط وأفريقيا والعالم</a:t>
            </a:r>
            <a:endParaRPr lang="en-US" sz="1200" dirty="0"/>
          </a:p>
        </p:txBody>
      </p:sp>
      <p:sp>
        <p:nvSpPr>
          <p:cNvPr id="16" name="Text 10"/>
          <p:cNvSpPr/>
          <p:nvPr/>
        </p:nvSpPr>
        <p:spPr>
          <a:xfrm>
            <a:off x="4434840" y="2788920"/>
            <a:ext cx="14173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96A84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85+</a:t>
            </a:r>
            <a:endParaRPr lang="en-US" sz="3400" dirty="0"/>
          </a:p>
        </p:txBody>
      </p:sp>
      <p:sp>
        <p:nvSpPr>
          <p:cNvPr id="17" name="Text 11"/>
          <p:cNvSpPr/>
          <p:nvPr/>
        </p:nvSpPr>
        <p:spPr>
          <a:xfrm>
            <a:off x="4434840" y="3337560"/>
            <a:ext cx="1417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r" rtl="1">
              <a:buNone/>
            </a:pPr>
            <a:r>
              <a:rPr lang="ar-SA" sz="1100" dirty="0" rtl="1">
                <a:solidFill>
                  <a:srgbClr val="6B7A5A"/>
                </a:solidFill>
                <a:latin typeface="Noto Sans Arabic"/>
              </a:rPr>
              <a:t>قطاعات
نشطة</a:t>
            </a:r>
            <a:endParaRPr lang="en-US" sz="1100" dirty="0"/>
          </a:p>
        </p:txBody>
      </p:sp>
      <p:sp>
        <p:nvSpPr>
          <p:cNvPr id="18" name="Text 12"/>
          <p:cNvSpPr/>
          <p:nvPr/>
        </p:nvSpPr>
        <p:spPr>
          <a:xfrm>
            <a:off x="5943600" y="2788920"/>
            <a:ext cx="14173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96A84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35+</a:t>
            </a:r>
            <a:endParaRPr lang="en-US" sz="3400" dirty="0"/>
          </a:p>
        </p:txBody>
      </p:sp>
      <p:sp>
        <p:nvSpPr>
          <p:cNvPr id="19" name="Text 13"/>
          <p:cNvSpPr/>
          <p:nvPr/>
        </p:nvSpPr>
        <p:spPr>
          <a:xfrm>
            <a:off x="5943600" y="3337560"/>
            <a:ext cx="1417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r" rtl="1">
              <a:buNone/>
            </a:pPr>
            <a:r>
              <a:rPr lang="ar-SA" sz="1100" dirty="0" rtl="1">
                <a:solidFill>
                  <a:srgbClr val="6B7A5A"/>
                </a:solidFill>
                <a:latin typeface="Noto Sans Arabic"/>
              </a:rPr>
              <a:t>سنوات من
الخبرة</a:t>
            </a:r>
            <a:endParaRPr lang="en-US" sz="1100" dirty="0"/>
          </a:p>
        </p:txBody>
      </p:sp>
      <p:sp>
        <p:nvSpPr>
          <p:cNvPr id="20" name="Text 14"/>
          <p:cNvSpPr/>
          <p:nvPr/>
        </p:nvSpPr>
        <p:spPr>
          <a:xfrm>
            <a:off x="7452360" y="2788920"/>
            <a:ext cx="14173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96A84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100%</a:t>
            </a:r>
            <a:endParaRPr lang="en-US" sz="3400" dirty="0"/>
          </a:p>
        </p:txBody>
      </p:sp>
      <p:sp>
        <p:nvSpPr>
          <p:cNvPr id="21" name="Text 15"/>
          <p:cNvSpPr/>
          <p:nvPr/>
        </p:nvSpPr>
        <p:spPr>
          <a:xfrm>
            <a:off x="7452360" y="3337560"/>
            <a:ext cx="1417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r" rtl="1">
              <a:buNone/>
            </a:pPr>
            <a:r>
              <a:rPr lang="ar-SA" sz="1100" dirty="0" rtl="1">
                <a:solidFill>
                  <a:srgbClr val="6B7A5A"/>
                </a:solidFill>
                <a:latin typeface="Noto Sans Arabic"/>
              </a:rPr>
              <a:t>تحليل
مجاني</a:t>
            </a:r>
            <a:endParaRPr lang="en-US" sz="1100" dirty="0"/>
          </a:p>
        </p:txBody>
      </p:sp>
      <p:sp>
        <p:nvSpPr>
          <p:cNvPr id="22" name="Shape 16"/>
          <p:cNvSpPr/>
          <p:nvPr/>
        </p:nvSpPr>
        <p:spPr>
          <a:xfrm>
            <a:off x="4434840" y="3913632"/>
            <a:ext cx="4434840" cy="27432"/>
          </a:xfrm>
          <a:prstGeom prst="rect">
            <a:avLst/>
          </a:prstGeom>
          <a:solidFill>
            <a:srgbClr val="E5E8DC"/>
          </a:solidFill>
          <a:ln w="12700">
            <a:solidFill>
              <a:srgbClr val="E5E8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17"/>
          <p:cNvSpPr/>
          <p:nvPr/>
        </p:nvSpPr>
        <p:spPr>
          <a:xfrm>
            <a:off x="4434840" y="4023360"/>
            <a:ext cx="4480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r" rtl="1">
              <a:buNone/>
            </a:pPr>
            <a:r>
              <a:rPr lang="ar-SA" sz="1200" i="1" dirty="0" rtl="1">
                <a:solidFill>
                  <a:srgbClr val="3D4A2E"/>
                </a:solidFill>
                <a:latin typeface="Noto Sans Arabic" pitchFamily="34" charset="0"/>
                <a:ea typeface="Calibri" pitchFamily="34" charset="-122"/>
                <a:cs typeface="Calibri" pitchFamily="34" charset="-120"/>
              </a:rPr>
              <a:t>«نحن هنا لمساعدتكم، ولا نقبل أي مهمة
إلا حين نثق بقدرتنا على تحقيق النتائج.»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9144000" cy="530352"/>
          </a:xfrm>
          <a:prstGeom prst="rect">
            <a:avLst/>
          </a:prstGeom>
          <a:solidFill>
            <a:srgbClr val="7A8C3A"/>
          </a:solidFill>
          <a:ln w="12700">
            <a:solidFill>
              <a:srgbClr val="7A8C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4" name="Image 0" descr="/home/claude/tdhi_startup/logo_color_transparent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01168" y="36576"/>
            <a:ext cx="367066" cy="4572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858000" y="109728"/>
            <a:ext cx="2148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r" rtl="1">
              <a:buNone/>
            </a:pPr>
            <a:r>
              <a:rPr lang="ar-SA" sz="1000" kern="0" spc="200" dirty="0" rtl="1">
                <a:solidFill>
                  <a:srgbClr val="E5E8DC"/>
                </a:solidFill>
                <a:latin typeface="Noto Sans Arabic"/>
              </a:rPr>
              <a:t>من نحن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365760" y="685800"/>
            <a:ext cx="5029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r" rtl="1">
              <a:buNone/>
            </a:pPr>
            <a:r>
              <a:rPr lang="ar-SA" sz="2600" b="1" dirty="0" rtl="1">
                <a:solidFill>
                  <a:srgbClr val="7A8C3A"/>
                </a:solidFill>
                <a:latin typeface="Noto Sans Arabic" pitchFamily="34" charset="0"/>
                <a:ea typeface="Georgia" pitchFamily="34" charset="-122"/>
                <a:cs typeface="Georgia" pitchFamily="34" charset="-120"/>
              </a:rPr>
              <a:t>من نحن</a:t>
            </a:r>
            <a:endParaRPr lang="en-US" sz="2600" dirty="0"/>
          </a:p>
        </p:txBody>
      </p:sp>
      <p:sp>
        <p:nvSpPr>
          <p:cNvPr id="7" name="Text 4"/>
          <p:cNvSpPr/>
          <p:nvPr/>
        </p:nvSpPr>
        <p:spPr>
          <a:xfrm>
            <a:off x="365760" y="1234440"/>
            <a:ext cx="5029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r" rtl="1">
              <a:buNone/>
            </a:pPr>
            <a:r>
              <a:rPr lang="ar-SA" sz="1400" i="1" dirty="0" rtl="1">
                <a:solidFill>
                  <a:srgbClr val="6B7A5A"/>
                </a:solidFill>
                <a:latin typeface="Noto Sans Arabic"/>
              </a:rPr>
              <a:t>حاضنة متخصصة وفريدة من نوعها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201168" y="685800"/>
            <a:ext cx="54864" cy="3931920"/>
          </a:xfrm>
          <a:prstGeom prst="rect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411480" y="1691640"/>
            <a:ext cx="46634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r" rtl="1">
              <a:buNone/>
            </a:pPr>
            <a:r>
              <a:rPr lang="ar-SA" sz="1250" dirty="0" rtl="1">
                <a:solidFill>
                  <a:srgbClr val="3D4A2E"/>
                </a:solidFill>
                <a:latin typeface="Noto Sans Arabic" pitchFamily="34" charset="0"/>
                <a:ea typeface="Calibri" pitchFamily="34" charset="-122"/>
                <a:cs typeface="Calibri" pitchFamily="34" charset="-120"/>
              </a:rPr>
              <a:t>TDHI STARTUP حاضنة متخصصة ومطوّر للأعمال، مكرسة لدعم الشركات والمشروعات.</a:t>
            </a:r>
            <a:endParaRPr lang="en-US" sz="1250" dirty="0"/>
          </a:p>
        </p:txBody>
      </p:sp>
      <p:sp>
        <p:nvSpPr>
          <p:cNvPr id="10" name="Text 7"/>
          <p:cNvSpPr/>
          <p:nvPr/>
        </p:nvSpPr>
        <p:spPr>
          <a:xfrm>
            <a:off x="411480" y="2432304"/>
            <a:ext cx="46634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r" rtl="1">
              <a:buNone/>
            </a:pPr>
            <a:r>
              <a:rPr lang="ar-SA" sz="1075" dirty="0" rtl="1">
                <a:solidFill>
                  <a:srgbClr val="3D4A2E"/>
                </a:solidFill>
                <a:latin typeface="Noto Sans Arabic" pitchFamily="34" charset="0"/>
                <a:ea typeface="Calibri" pitchFamily="34" charset="-122"/>
                <a:cs typeface="Calibri" pitchFamily="34" charset="-120"/>
              </a:rPr>
              <a:t>نعمل كجهة تطوير متعددة القطاعات بخبرات في 85 قطاعاً، ونجمع بين الرؤية الاستراتيجية والدعم التشغيلي وخلق القيمة طويلة الأمد.</a:t>
            </a:r>
            <a:endParaRPr lang="en-US" sz="1250" dirty="0"/>
          </a:p>
        </p:txBody>
      </p:sp>
      <p:sp>
        <p:nvSpPr>
          <p:cNvPr id="11" name="Text 8"/>
          <p:cNvSpPr/>
          <p:nvPr/>
        </p:nvSpPr>
        <p:spPr>
          <a:xfrm>
            <a:off x="411480" y="3191256"/>
            <a:ext cx="46634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r" rtl="1">
              <a:buNone/>
            </a:pPr>
            <a:r>
              <a:rPr lang="ar-SA" sz="1250" dirty="0" rtl="1">
                <a:solidFill>
                  <a:srgbClr val="3D4A2E"/>
                </a:solidFill>
                <a:latin typeface="Noto Sans Arabic" pitchFamily="34" charset="0"/>
                <a:ea typeface="Calibri" pitchFamily="34" charset="-122"/>
                <a:cs typeface="Calibri" pitchFamily="34" charset="-120"/>
              </a:rPr>
              <a:t>مهمتنا واضحة: تعزيز أعمالكم، وإطلاق كامل إمكاناتها، والإسهام بصورة ملموسة في نجاح مستدام.</a:t>
            </a:r>
            <a:endParaRPr lang="en-US" sz="1250" dirty="0"/>
          </a:p>
        </p:txBody>
      </p:sp>
      <p:sp>
        <p:nvSpPr>
          <p:cNvPr id="12" name="Text 9"/>
          <p:cNvSpPr/>
          <p:nvPr/>
        </p:nvSpPr>
        <p:spPr>
          <a:xfrm>
            <a:off x="411480" y="3941064"/>
            <a:ext cx="46634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r" rtl="1">
              <a:buNone/>
            </a:pPr>
            <a:r>
              <a:rPr lang="ar-SA" sz="1250" dirty="0" rtl="1">
                <a:solidFill>
                  <a:srgbClr val="3D4A2E"/>
                </a:solidFill>
                <a:latin typeface="Noto Sans Arabic" pitchFamily="34" charset="0"/>
                <a:ea typeface="Calibri" pitchFamily="34" charset="-122"/>
                <a:cs typeface="Calibri" pitchFamily="34" charset="-120"/>
              </a:rPr>
              <a:t>لا نقبل المهام إلا عندما نثق بقدرتنا على تحقيق النتائج. إنه التزام فعلي وليس مجرد وعد.</a:t>
            </a:r>
            <a:endParaRPr lang="en-US" sz="1250" dirty="0"/>
          </a:p>
        </p:txBody>
      </p:sp>
      <p:sp>
        <p:nvSpPr>
          <p:cNvPr id="13" name="Shape 10"/>
          <p:cNvSpPr/>
          <p:nvPr/>
        </p:nvSpPr>
        <p:spPr>
          <a:xfrm>
            <a:off x="5394960" y="658368"/>
            <a:ext cx="3474720" cy="1207008"/>
          </a:xfrm>
          <a:prstGeom prst="rect">
            <a:avLst/>
          </a:prstGeom>
          <a:solidFill>
            <a:srgbClr val="F8F9F4"/>
          </a:solidFill>
          <a:ln w="12700">
            <a:solidFill>
              <a:srgbClr val="E5E8DC"/>
            </a:solidFill>
            <a:prstDash val="solid"/>
          </a:ln>
          <a:effectLst>
            <a:outerShdw blurRad="127000" dist="381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Shape 11"/>
          <p:cNvSpPr/>
          <p:nvPr/>
        </p:nvSpPr>
        <p:spPr>
          <a:xfrm>
            <a:off x="5394960" y="658368"/>
            <a:ext cx="54864" cy="1207008"/>
          </a:xfrm>
          <a:prstGeom prst="rect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7840" y="932688"/>
            <a:ext cx="457200" cy="457200"/>
          </a:xfrm>
          <a:prstGeom prst="rect">
            <a:avLst/>
          </a:prstGeom>
        </p:spPr>
      </p:pic>
      <p:sp>
        <p:nvSpPr>
          <p:cNvPr id="16" name="Text 12"/>
          <p:cNvSpPr/>
          <p:nvPr/>
        </p:nvSpPr>
        <p:spPr>
          <a:xfrm>
            <a:off x="6172200" y="731520"/>
            <a:ext cx="25603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7A8C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85+</a:t>
            </a:r>
            <a:endParaRPr lang="en-US" sz="3200" dirty="0"/>
          </a:p>
        </p:txBody>
      </p:sp>
      <p:sp>
        <p:nvSpPr>
          <p:cNvPr id="17" name="Text 13"/>
          <p:cNvSpPr/>
          <p:nvPr/>
        </p:nvSpPr>
        <p:spPr>
          <a:xfrm>
            <a:off x="6172200" y="1316736"/>
            <a:ext cx="2560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r" rtl="1">
              <a:buNone/>
            </a:pPr>
            <a:r>
              <a:rPr lang="ar-SA" sz="1200" dirty="0" rtl="1">
                <a:solidFill>
                  <a:srgbClr val="6B7A5A"/>
                </a:solidFill>
                <a:latin typeface="Noto Sans Arabic"/>
              </a:rPr>
              <a:t>مجالات الخبرة</a:t>
            </a:r>
            <a:endParaRPr lang="en-US" sz="1200" dirty="0"/>
          </a:p>
        </p:txBody>
      </p:sp>
      <p:sp>
        <p:nvSpPr>
          <p:cNvPr id="18" name="Shape 14"/>
          <p:cNvSpPr/>
          <p:nvPr/>
        </p:nvSpPr>
        <p:spPr>
          <a:xfrm>
            <a:off x="5394960" y="2075688"/>
            <a:ext cx="3474720" cy="1207008"/>
          </a:xfrm>
          <a:prstGeom prst="rect">
            <a:avLst/>
          </a:prstGeom>
          <a:solidFill>
            <a:srgbClr val="F8F9F4"/>
          </a:solidFill>
          <a:ln w="12700">
            <a:solidFill>
              <a:srgbClr val="E5E8DC"/>
            </a:solidFill>
            <a:prstDash val="solid"/>
          </a:ln>
          <a:effectLst>
            <a:outerShdw blurRad="127000" dist="381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9" name="Shape 15"/>
          <p:cNvSpPr/>
          <p:nvPr/>
        </p:nvSpPr>
        <p:spPr>
          <a:xfrm>
            <a:off x="5394960" y="2075688"/>
            <a:ext cx="54864" cy="1207008"/>
          </a:xfrm>
          <a:prstGeom prst="rect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7840" y="2350008"/>
            <a:ext cx="457200" cy="457200"/>
          </a:xfrm>
          <a:prstGeom prst="rect">
            <a:avLst/>
          </a:prstGeom>
        </p:spPr>
      </p:pic>
      <p:sp>
        <p:nvSpPr>
          <p:cNvPr id="21" name="Text 16"/>
          <p:cNvSpPr/>
          <p:nvPr/>
        </p:nvSpPr>
        <p:spPr>
          <a:xfrm>
            <a:off x="6172200" y="2148840"/>
            <a:ext cx="25603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7A8C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35+</a:t>
            </a:r>
            <a:endParaRPr lang="en-US" sz="3200" dirty="0"/>
          </a:p>
        </p:txBody>
      </p:sp>
      <p:sp>
        <p:nvSpPr>
          <p:cNvPr id="22" name="Text 17"/>
          <p:cNvSpPr/>
          <p:nvPr/>
        </p:nvSpPr>
        <p:spPr>
          <a:xfrm>
            <a:off x="6172200" y="2734056"/>
            <a:ext cx="2560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r" rtl="1">
              <a:buNone/>
            </a:pPr>
            <a:r>
              <a:rPr lang="ar-SA" sz="1200" dirty="0" rtl="1">
                <a:solidFill>
                  <a:srgbClr val="6B7A5A"/>
                </a:solidFill>
                <a:latin typeface="Noto Sans Arabic"/>
              </a:rPr>
              <a:t>سنوات الخبرة</a:t>
            </a:r>
            <a:endParaRPr lang="en-US" sz="1200" dirty="0"/>
          </a:p>
        </p:txBody>
      </p:sp>
      <p:sp>
        <p:nvSpPr>
          <p:cNvPr id="23" name="Shape 18"/>
          <p:cNvSpPr/>
          <p:nvPr/>
        </p:nvSpPr>
        <p:spPr>
          <a:xfrm>
            <a:off x="5394960" y="3493008"/>
            <a:ext cx="3474720" cy="1207008"/>
          </a:xfrm>
          <a:prstGeom prst="rect">
            <a:avLst/>
          </a:prstGeom>
          <a:solidFill>
            <a:srgbClr val="F8F9F4"/>
          </a:solidFill>
          <a:ln w="12700">
            <a:solidFill>
              <a:srgbClr val="E5E8DC"/>
            </a:solidFill>
            <a:prstDash val="solid"/>
          </a:ln>
          <a:effectLst>
            <a:outerShdw blurRad="127000" dist="381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4" name="Shape 19"/>
          <p:cNvSpPr/>
          <p:nvPr/>
        </p:nvSpPr>
        <p:spPr>
          <a:xfrm>
            <a:off x="5394960" y="3493008"/>
            <a:ext cx="54864" cy="1207008"/>
          </a:xfrm>
          <a:prstGeom prst="rect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77840" y="3767328"/>
            <a:ext cx="457200" cy="457200"/>
          </a:xfrm>
          <a:prstGeom prst="rect">
            <a:avLst/>
          </a:prstGeom>
        </p:spPr>
      </p:pic>
      <p:sp>
        <p:nvSpPr>
          <p:cNvPr id="26" name="Text 20"/>
          <p:cNvSpPr/>
          <p:nvPr/>
        </p:nvSpPr>
        <p:spPr>
          <a:xfrm>
            <a:off x="6172200" y="3566160"/>
            <a:ext cx="25603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7A8C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EMEA</a:t>
            </a:r>
            <a:endParaRPr lang="en-US" sz="3200" dirty="0"/>
          </a:p>
        </p:txBody>
      </p:sp>
      <p:sp>
        <p:nvSpPr>
          <p:cNvPr id="27" name="Text 21"/>
          <p:cNvSpPr/>
          <p:nvPr/>
        </p:nvSpPr>
        <p:spPr>
          <a:xfrm>
            <a:off x="6172200" y="4151376"/>
            <a:ext cx="2560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r" rtl="1">
              <a:buNone/>
            </a:pPr>
            <a:r>
              <a:rPr lang="ar-SA" sz="1200" dirty="0" rtl="1">
                <a:solidFill>
                  <a:srgbClr val="6B7A5A"/>
                </a:solidFill>
                <a:latin typeface="Noto Sans Arabic"/>
              </a:rPr>
              <a:t>منطقة العمل الرئيسية</a:t>
            </a:r>
            <a:endParaRPr lang="en-US" sz="1200" dirty="0"/>
          </a:p>
        </p:txBody>
      </p:sp>
      <p:sp>
        <p:nvSpPr>
          <p:cNvPr id="28" name="Shape 22"/>
          <p:cNvSpPr/>
          <p:nvPr/>
        </p:nvSpPr>
        <p:spPr>
          <a:xfrm>
            <a:off x="0" y="4773168"/>
            <a:ext cx="9144000" cy="370332"/>
          </a:xfrm>
          <a:prstGeom prst="rect">
            <a:avLst/>
          </a:prstGeom>
          <a:solidFill>
            <a:srgbClr val="F8F9F4"/>
          </a:solidFill>
          <a:ln w="12700">
            <a:solidFill>
              <a:srgbClr val="E5E8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Shape 23"/>
          <p:cNvSpPr/>
          <p:nvPr/>
        </p:nvSpPr>
        <p:spPr>
          <a:xfrm>
            <a:off x="0" y="4773168"/>
            <a:ext cx="9144000" cy="27432"/>
          </a:xfrm>
          <a:prstGeom prst="rect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4"/>
          <p:cNvSpPr/>
          <p:nvPr/>
        </p:nvSpPr>
        <p:spPr>
          <a:xfrm>
            <a:off x="365760" y="4809744"/>
            <a:ext cx="8412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6B7A5A"/>
                </a:solidFill>
              </a:rPr>
              <a:t>www.tdhistartup.com  ·  info@tdhi-international.com  ·  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9144000" cy="530352"/>
          </a:xfrm>
          <a:prstGeom prst="rect">
            <a:avLst/>
          </a:prstGeom>
          <a:solidFill>
            <a:srgbClr val="7A8C3A"/>
          </a:solidFill>
          <a:ln w="12700">
            <a:solidFill>
              <a:srgbClr val="7A8C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6858000" y="109728"/>
            <a:ext cx="2148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r" rtl="1">
              <a:buNone/>
            </a:pPr>
            <a:r>
              <a:rPr lang="ar-SA" sz="1000" kern="0" spc="200" dirty="0" rtl="1">
                <a:solidFill>
                  <a:srgbClr val="E5E8DC"/>
                </a:solidFill>
                <a:latin typeface="Noto Sans Arabic"/>
              </a:rPr>
              <a:t>خدماتنا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365760" y="685800"/>
            <a:ext cx="8412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r" rtl="1">
              <a:buNone/>
            </a:pPr>
            <a:r>
              <a:rPr lang="ar-SA" sz="2475" b="1" dirty="0" rtl="1">
                <a:solidFill>
                  <a:srgbClr val="7A8C3A"/>
                </a:solidFill>
                <a:latin typeface="Noto Sans Arabic" pitchFamily="34" charset="0"/>
                <a:ea typeface="Georgia" pitchFamily="34" charset="-122"/>
                <a:cs typeface="Georgia" pitchFamily="34" charset="-120"/>
              </a:rPr>
              <a:t>خدماتنا</a:t>
            </a:r>
            <a:endParaRPr lang="en-US" sz="2600" dirty="0"/>
          </a:p>
        </p:txBody>
      </p:sp>
      <p:sp>
        <p:nvSpPr>
          <p:cNvPr id="7" name="Text 4"/>
          <p:cNvSpPr/>
          <p:nvPr/>
        </p:nvSpPr>
        <p:spPr>
          <a:xfrm>
            <a:off x="365760" y="1188720"/>
            <a:ext cx="8412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r" rtl="1">
              <a:buNone/>
            </a:pPr>
            <a:r>
              <a:rPr lang="ar-SA" sz="1300" i="1" dirty="0" rtl="1">
                <a:solidFill>
                  <a:srgbClr val="6B7A5A"/>
                </a:solidFill>
                <a:latin typeface="Noto Sans Arabic"/>
              </a:rPr>
              <a:t>حلول عملية للشركات الصغيرة والمتوسطة ورواد الأعمال ومطوري المشروعات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320040" y="1664208"/>
            <a:ext cx="2788920" cy="1353312"/>
          </a:xfrm>
          <a:prstGeom prst="rect">
            <a:avLst/>
          </a:prstGeom>
          <a:solidFill>
            <a:srgbClr val="F8F9F4"/>
          </a:solidFill>
          <a:ln w="12700">
            <a:solidFill>
              <a:srgbClr val="E5E8DC"/>
            </a:solidFill>
            <a:prstDash val="solid"/>
          </a:ln>
          <a:effectLst>
            <a:outerShdw blurRad="127000" dist="381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hape 6"/>
          <p:cNvSpPr/>
          <p:nvPr/>
        </p:nvSpPr>
        <p:spPr>
          <a:xfrm>
            <a:off x="320040" y="1664208"/>
            <a:ext cx="2788920" cy="45720"/>
          </a:xfrm>
          <a:prstGeom prst="rect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755648"/>
            <a:ext cx="384048" cy="384048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914400" y="1737360"/>
            <a:ext cx="21031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r" rtl="1">
              <a:buNone/>
            </a:pPr>
            <a:r>
              <a:rPr lang="ar-SA" sz="1250" b="1" dirty="0" rtl="1">
                <a:solidFill>
                  <a:srgbClr val="7A8C3A"/>
                </a:solidFill>
                <a:latin typeface="Noto Sans Arabic" pitchFamily="34" charset="0"/>
                <a:ea typeface="Calibri" pitchFamily="34" charset="-122"/>
                <a:cs typeface="Calibri" pitchFamily="34" charset="-120"/>
              </a:rPr>
              <a:t>تطوير الأعمال</a:t>
            </a:r>
            <a:endParaRPr lang="en-US" sz="1250" dirty="0"/>
          </a:p>
        </p:txBody>
      </p:sp>
      <p:sp>
        <p:nvSpPr>
          <p:cNvPr id="12" name="Text 8"/>
          <p:cNvSpPr/>
          <p:nvPr/>
        </p:nvSpPr>
        <p:spPr>
          <a:xfrm>
            <a:off x="411480" y="2212848"/>
            <a:ext cx="263347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r" rtl="1">
              <a:buNone/>
            </a:pPr>
            <a:r>
              <a:rPr lang="ar-SA" sz="1050" dirty="0" rtl="1">
                <a:solidFill>
                  <a:srgbClr val="3D4A2E"/>
                </a:solidFill>
                <a:latin typeface="Noto Sans Arabic" pitchFamily="34" charset="0"/>
                <a:ea typeface="Calibri" pitchFamily="34" charset="-122"/>
                <a:cs typeface="Calibri" pitchFamily="34" charset="-120"/>
              </a:rPr>
              <a:t>نحلل شركتكم ونقدم تقييماً أولياً مجانياً لإعادة تنشيطها بحلول عملية وقابلة للتنفيذ.</a:t>
            </a:r>
            <a:endParaRPr lang="en-US" sz="1050" dirty="0"/>
          </a:p>
        </p:txBody>
      </p:sp>
      <p:sp>
        <p:nvSpPr>
          <p:cNvPr id="13" name="Shape 9"/>
          <p:cNvSpPr/>
          <p:nvPr/>
        </p:nvSpPr>
        <p:spPr>
          <a:xfrm>
            <a:off x="320040" y="3127248"/>
            <a:ext cx="2788920" cy="1353312"/>
          </a:xfrm>
          <a:prstGeom prst="rect">
            <a:avLst/>
          </a:prstGeom>
          <a:solidFill>
            <a:srgbClr val="F8F9F4"/>
          </a:solidFill>
          <a:ln w="12700">
            <a:solidFill>
              <a:srgbClr val="E5E8DC"/>
            </a:solidFill>
            <a:prstDash val="solid"/>
          </a:ln>
          <a:effectLst>
            <a:outerShdw blurRad="127000" dist="381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Shape 10"/>
          <p:cNvSpPr/>
          <p:nvPr/>
        </p:nvSpPr>
        <p:spPr>
          <a:xfrm>
            <a:off x="320040" y="3127248"/>
            <a:ext cx="2788920" cy="45720"/>
          </a:xfrm>
          <a:prstGeom prst="rect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3218688"/>
            <a:ext cx="384048" cy="384048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914400" y="3200400"/>
            <a:ext cx="21031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r" rtl="1">
              <a:buNone/>
            </a:pPr>
            <a:r>
              <a:rPr lang="ar-SA" sz="1250" b="1" dirty="0" rtl="1">
                <a:solidFill>
                  <a:srgbClr val="7A8C3A"/>
                </a:solidFill>
                <a:latin typeface="Noto Sans Arabic" pitchFamily="34" charset="0"/>
                <a:ea typeface="Calibri" pitchFamily="34" charset="-122"/>
                <a:cs typeface="Calibri" pitchFamily="34" charset="-120"/>
              </a:rPr>
              <a:t>تطوير المشروعات</a:t>
            </a:r>
            <a:endParaRPr lang="en-US" sz="1250" dirty="0"/>
          </a:p>
        </p:txBody>
      </p:sp>
      <p:sp>
        <p:nvSpPr>
          <p:cNvPr id="17" name="Text 12"/>
          <p:cNvSpPr/>
          <p:nvPr/>
        </p:nvSpPr>
        <p:spPr>
          <a:xfrm>
            <a:off x="411480" y="3675888"/>
            <a:ext cx="263347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r" rtl="1">
              <a:buNone/>
            </a:pPr>
            <a:r>
              <a:rPr lang="ar-SA" sz="1050" dirty="0" rtl="1">
                <a:solidFill>
                  <a:srgbClr val="3D4A2E"/>
                </a:solidFill>
                <a:latin typeface="Noto Sans Arabic" pitchFamily="34" charset="0"/>
                <a:ea typeface="Calibri" pitchFamily="34" charset="-122"/>
                <a:cs typeface="Calibri" pitchFamily="34" charset="-120"/>
              </a:rPr>
              <a:t>نحلل مشروعكم ونقيّم سبل إطلاقه في الأسواق الدولية وتحويله إلى شركة أو منتج.</a:t>
            </a:r>
            <a:endParaRPr lang="en-US" sz="1050" dirty="0"/>
          </a:p>
        </p:txBody>
      </p:sp>
      <p:sp>
        <p:nvSpPr>
          <p:cNvPr id="18" name="Shape 13"/>
          <p:cNvSpPr/>
          <p:nvPr/>
        </p:nvSpPr>
        <p:spPr>
          <a:xfrm>
            <a:off x="3264408" y="1664208"/>
            <a:ext cx="2788920" cy="1353312"/>
          </a:xfrm>
          <a:prstGeom prst="rect">
            <a:avLst/>
          </a:prstGeom>
          <a:solidFill>
            <a:srgbClr val="F8F9F4"/>
          </a:solidFill>
          <a:ln w="12700">
            <a:solidFill>
              <a:srgbClr val="E5E8DC"/>
            </a:solidFill>
            <a:prstDash val="solid"/>
          </a:ln>
          <a:effectLst>
            <a:outerShdw blurRad="127000" dist="381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9" name="Shape 14"/>
          <p:cNvSpPr/>
          <p:nvPr/>
        </p:nvSpPr>
        <p:spPr>
          <a:xfrm>
            <a:off x="3264408" y="1664208"/>
            <a:ext cx="2788920" cy="45720"/>
          </a:xfrm>
          <a:prstGeom prst="rect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1568" y="1755648"/>
            <a:ext cx="384048" cy="384048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3858768" y="1737360"/>
            <a:ext cx="21031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r" rtl="1">
              <a:buNone/>
            </a:pPr>
            <a:r>
              <a:rPr lang="ar-SA" sz="1250" b="1" dirty="0" rtl="1">
                <a:solidFill>
                  <a:srgbClr val="7A8C3A"/>
                </a:solidFill>
                <a:latin typeface="Noto Sans Arabic" pitchFamily="34" charset="0"/>
                <a:ea typeface="Calibri" pitchFamily="34" charset="-122"/>
                <a:cs typeface="Calibri" pitchFamily="34" charset="-120"/>
              </a:rPr>
              <a:t>تطوير المنتجات</a:t>
            </a:r>
            <a:endParaRPr lang="en-US" sz="1250" dirty="0"/>
          </a:p>
        </p:txBody>
      </p:sp>
      <p:sp>
        <p:nvSpPr>
          <p:cNvPr id="22" name="Text 16"/>
          <p:cNvSpPr/>
          <p:nvPr/>
        </p:nvSpPr>
        <p:spPr>
          <a:xfrm>
            <a:off x="3355848" y="2212848"/>
            <a:ext cx="263347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r" rtl="1">
              <a:buNone/>
            </a:pPr>
            <a:r>
              <a:rPr lang="ar-SA" sz="1025" dirty="0" rtl="1">
                <a:solidFill>
                  <a:srgbClr val="3D4A2E"/>
                </a:solidFill>
                <a:latin typeface="Noto Sans Arabic" pitchFamily="34" charset="0"/>
                <a:ea typeface="Calibri" pitchFamily="34" charset="-122"/>
                <a:cs typeface="Calibri" pitchFamily="34" charset="-120"/>
              </a:rPr>
              <a:t>في أسواق غيّرتها الجوائح والحروب، يحتاج كل منتج إلى إعادة تقييم. نساعدكم على إجراء التغييرات المناسبة.</a:t>
            </a:r>
            <a:endParaRPr lang="en-US" sz="1050" dirty="0"/>
          </a:p>
        </p:txBody>
      </p:sp>
      <p:sp>
        <p:nvSpPr>
          <p:cNvPr id="23" name="Shape 17"/>
          <p:cNvSpPr/>
          <p:nvPr/>
        </p:nvSpPr>
        <p:spPr>
          <a:xfrm>
            <a:off x="3264408" y="3127248"/>
            <a:ext cx="2788920" cy="1353312"/>
          </a:xfrm>
          <a:prstGeom prst="rect">
            <a:avLst/>
          </a:prstGeom>
          <a:solidFill>
            <a:srgbClr val="F8F9F4"/>
          </a:solidFill>
          <a:ln w="12700">
            <a:solidFill>
              <a:srgbClr val="E5E8DC"/>
            </a:solidFill>
            <a:prstDash val="solid"/>
          </a:ln>
          <a:effectLst>
            <a:outerShdw blurRad="127000" dist="381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4" name="Shape 18"/>
          <p:cNvSpPr/>
          <p:nvPr/>
        </p:nvSpPr>
        <p:spPr>
          <a:xfrm>
            <a:off x="3264408" y="3127248"/>
            <a:ext cx="2788920" cy="45720"/>
          </a:xfrm>
          <a:prstGeom prst="rect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5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01568" y="3218688"/>
            <a:ext cx="384048" cy="384048"/>
          </a:xfrm>
          <a:prstGeom prst="rect">
            <a:avLst/>
          </a:prstGeom>
        </p:spPr>
      </p:pic>
      <p:sp>
        <p:nvSpPr>
          <p:cNvPr id="26" name="Text 19"/>
          <p:cNvSpPr/>
          <p:nvPr/>
        </p:nvSpPr>
        <p:spPr>
          <a:xfrm>
            <a:off x="3858768" y="3200400"/>
            <a:ext cx="21031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r" rtl="1">
              <a:buNone/>
            </a:pPr>
            <a:r>
              <a:rPr lang="ar-SA" sz="1250" b="1" dirty="0" rtl="1">
                <a:solidFill>
                  <a:srgbClr val="7A8C3A"/>
                </a:solidFill>
                <a:latin typeface="Noto Sans Arabic" pitchFamily="34" charset="0"/>
                <a:ea typeface="Calibri" pitchFamily="34" charset="-122"/>
                <a:cs typeface="Calibri" pitchFamily="34" charset="-120"/>
              </a:rPr>
              <a:t>التنسيق المصرفي</a:t>
            </a:r>
            <a:endParaRPr lang="en-US" sz="1250" dirty="0"/>
          </a:p>
        </p:txBody>
      </p:sp>
      <p:sp>
        <p:nvSpPr>
          <p:cNvPr id="27" name="Text 20"/>
          <p:cNvSpPr/>
          <p:nvPr/>
        </p:nvSpPr>
        <p:spPr>
          <a:xfrm>
            <a:off x="3355848" y="3675888"/>
            <a:ext cx="263347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r" rtl="1">
              <a:buNone/>
            </a:pPr>
            <a:r>
              <a:rPr lang="ar-SA" sz="1050" dirty="0" rtl="1">
                <a:solidFill>
                  <a:srgbClr val="3D4A2E"/>
                </a:solidFill>
                <a:latin typeface="Noto Sans Arabic" pitchFamily="34" charset="0"/>
                <a:ea typeface="Calibri" pitchFamily="34" charset="-122"/>
                <a:cs typeface="Calibri" pitchFamily="34" charset="-120"/>
              </a:rPr>
              <a:t>دعم التواصل مع البنوك: تحديث الاستراتيجية، وتحديد أسواق جديدة، والتقديم المهني للمؤسسات.</a:t>
            </a:r>
            <a:endParaRPr lang="en-US" sz="1050" dirty="0"/>
          </a:p>
        </p:txBody>
      </p:sp>
      <p:sp>
        <p:nvSpPr>
          <p:cNvPr id="28" name="Shape 21"/>
          <p:cNvSpPr/>
          <p:nvPr/>
        </p:nvSpPr>
        <p:spPr>
          <a:xfrm>
            <a:off x="6208776" y="1664208"/>
            <a:ext cx="2788920" cy="1353312"/>
          </a:xfrm>
          <a:prstGeom prst="rect">
            <a:avLst/>
          </a:prstGeom>
          <a:solidFill>
            <a:srgbClr val="F8F9F4"/>
          </a:solidFill>
          <a:ln w="12700">
            <a:solidFill>
              <a:srgbClr val="E5E8DC"/>
            </a:solidFill>
            <a:prstDash val="solid"/>
          </a:ln>
          <a:effectLst>
            <a:outerShdw blurRad="127000" dist="381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9" name="Shape 22"/>
          <p:cNvSpPr/>
          <p:nvPr/>
        </p:nvSpPr>
        <p:spPr>
          <a:xfrm>
            <a:off x="6208776" y="1664208"/>
            <a:ext cx="2788920" cy="45720"/>
          </a:xfrm>
          <a:prstGeom prst="rect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0" name="Image 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45936" y="1755648"/>
            <a:ext cx="384048" cy="384048"/>
          </a:xfrm>
          <a:prstGeom prst="rect">
            <a:avLst/>
          </a:prstGeom>
        </p:spPr>
      </p:pic>
      <p:sp>
        <p:nvSpPr>
          <p:cNvPr id="31" name="Text 23"/>
          <p:cNvSpPr/>
          <p:nvPr/>
        </p:nvSpPr>
        <p:spPr>
          <a:xfrm>
            <a:off x="6803136" y="1737360"/>
            <a:ext cx="21031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r" rtl="1">
              <a:buNone/>
            </a:pPr>
            <a:r>
              <a:rPr lang="ar-SA" sz="1250" b="1" dirty="0" rtl="1">
                <a:solidFill>
                  <a:srgbClr val="7A8C3A"/>
                </a:solidFill>
                <a:latin typeface="Noto Sans Arabic" pitchFamily="34" charset="0"/>
                <a:ea typeface="Calibri" pitchFamily="34" charset="-122"/>
                <a:cs typeface="Calibri" pitchFamily="34" charset="-120"/>
              </a:rPr>
              <a:t>استشارة فردية مجانية</a:t>
            </a:r>
            <a:endParaRPr lang="en-US" sz="1250" dirty="0"/>
          </a:p>
        </p:txBody>
      </p:sp>
      <p:sp>
        <p:nvSpPr>
          <p:cNvPr id="32" name="Text 24"/>
          <p:cNvSpPr/>
          <p:nvPr/>
        </p:nvSpPr>
        <p:spPr>
          <a:xfrm>
            <a:off x="6300216" y="2212848"/>
            <a:ext cx="263347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r" rtl="1">
              <a:buNone/>
            </a:pPr>
            <a:r>
              <a:rPr lang="ar-SA" sz="1050" dirty="0" rtl="1">
                <a:solidFill>
                  <a:srgbClr val="3D4A2E"/>
                </a:solidFill>
                <a:latin typeface="Noto Sans Arabic" pitchFamily="34" charset="0"/>
                <a:ea typeface="Calibri" pitchFamily="34" charset="-122"/>
                <a:cs typeface="Calibri" pitchFamily="34" charset="-120"/>
              </a:rPr>
              <a:t>عرّفونا بأنفسكم أو بشركتكم أو فكرتكم؛ وسنوضح كيف يمكننا مساعدتكم. مجاناً دائماً.</a:t>
            </a:r>
            <a:endParaRPr lang="en-US" sz="1050" dirty="0"/>
          </a:p>
        </p:txBody>
      </p:sp>
      <p:sp>
        <p:nvSpPr>
          <p:cNvPr id="33" name="Shape 25"/>
          <p:cNvSpPr/>
          <p:nvPr/>
        </p:nvSpPr>
        <p:spPr>
          <a:xfrm>
            <a:off x="6208776" y="3127248"/>
            <a:ext cx="2788920" cy="1353312"/>
          </a:xfrm>
          <a:prstGeom prst="rect">
            <a:avLst/>
          </a:prstGeom>
          <a:solidFill>
            <a:srgbClr val="F8F9F4"/>
          </a:solidFill>
          <a:ln w="12700">
            <a:solidFill>
              <a:srgbClr val="E5E8DC"/>
            </a:solidFill>
            <a:prstDash val="solid"/>
          </a:ln>
          <a:effectLst>
            <a:outerShdw blurRad="127000" dist="381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4" name="Shape 26"/>
          <p:cNvSpPr/>
          <p:nvPr/>
        </p:nvSpPr>
        <p:spPr>
          <a:xfrm>
            <a:off x="6208776" y="3127248"/>
            <a:ext cx="2788920" cy="45720"/>
          </a:xfrm>
          <a:prstGeom prst="rect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5" name="Image 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45936" y="3218688"/>
            <a:ext cx="384048" cy="384048"/>
          </a:xfrm>
          <a:prstGeom prst="rect">
            <a:avLst/>
          </a:prstGeom>
        </p:spPr>
      </p:pic>
      <p:sp>
        <p:nvSpPr>
          <p:cNvPr id="36" name="Text 27"/>
          <p:cNvSpPr/>
          <p:nvPr/>
        </p:nvSpPr>
        <p:spPr>
          <a:xfrm>
            <a:off x="6803136" y="3200400"/>
            <a:ext cx="21031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r" rtl="1">
              <a:buNone/>
            </a:pPr>
            <a:r>
              <a:rPr lang="ar-SA" sz="900" b="1" dirty="0" rtl="1">
                <a:solidFill>
                  <a:srgbClr val="7A8C3A"/>
                </a:solidFill>
                <a:latin typeface="Noto Sans Arabic" pitchFamily="34" charset="0"/>
                <a:ea typeface="Calibri" pitchFamily="34" charset="-122"/>
                <a:cs typeface="Calibri" pitchFamily="34" charset="-120"/>
              </a:rPr>
              <a:t>التعافي وإعادة التشغيل بعد كوفيد</a:t>
            </a:r>
            <a:endParaRPr lang="en-US" sz="1250" dirty="0"/>
          </a:p>
        </p:txBody>
      </p:sp>
      <p:sp>
        <p:nvSpPr>
          <p:cNvPr id="37" name="Text 28"/>
          <p:cNvSpPr/>
          <p:nvPr/>
        </p:nvSpPr>
        <p:spPr>
          <a:xfrm>
            <a:off x="6300216" y="3675888"/>
            <a:ext cx="263347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r" rtl="1">
              <a:buNone/>
            </a:pPr>
            <a:r>
              <a:rPr lang="ar-SA" sz="1050" dirty="0" rtl="1">
                <a:solidFill>
                  <a:srgbClr val="3D4A2E"/>
                </a:solidFill>
                <a:latin typeface="Noto Sans Arabic" pitchFamily="34" charset="0"/>
                <a:ea typeface="Calibri" pitchFamily="34" charset="-122"/>
                <a:cs typeface="Calibri" pitchFamily="34" charset="-120"/>
              </a:rPr>
              <a:t>خبرات وقدرات لإعادة تنشيط شركتكم بعد الجائحة، واستعادة الأسواق وتطوير أسواق جديدة.</a:t>
            </a:r>
            <a:endParaRPr lang="en-US" sz="1050" dirty="0"/>
          </a:p>
        </p:txBody>
      </p:sp>
      <p:sp>
        <p:nvSpPr>
          <p:cNvPr id="38" name="Shape 29"/>
          <p:cNvSpPr/>
          <p:nvPr/>
        </p:nvSpPr>
        <p:spPr>
          <a:xfrm>
            <a:off x="0" y="4773168"/>
            <a:ext cx="9144000" cy="370332"/>
          </a:xfrm>
          <a:prstGeom prst="rect">
            <a:avLst/>
          </a:prstGeom>
          <a:solidFill>
            <a:srgbClr val="F8F9F4"/>
          </a:solidFill>
          <a:ln w="12700">
            <a:solidFill>
              <a:srgbClr val="E5E8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9" name="Shape 30"/>
          <p:cNvSpPr/>
          <p:nvPr/>
        </p:nvSpPr>
        <p:spPr>
          <a:xfrm>
            <a:off x="0" y="4773168"/>
            <a:ext cx="9144000" cy="27432"/>
          </a:xfrm>
          <a:prstGeom prst="rect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0" name="Text 31"/>
          <p:cNvSpPr/>
          <p:nvPr/>
        </p:nvSpPr>
        <p:spPr>
          <a:xfrm>
            <a:off x="365760" y="4809744"/>
            <a:ext cx="8412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6B7A5A"/>
                </a:solidFill>
              </a:rPr>
              <a:t>www.tdhistartup.com  ·  info@tdhi-international.com  ·  </a:t>
            </a:r>
            <a:endParaRPr lang="en-US" sz="1000" dirty="0"/>
          </a:p>
        </p:txBody>
      </p:sp>
      <p:pic>
        <p:nvPicPr>
          <p:cNvPr id="41" name="Image 0" descr="/home/claude/tdhi_startup/logo_color_transparent.png">
            <a:extLst>
              <a:ext uri="{FF2B5EF4-FFF2-40B4-BE49-F238E27FC236}">
                <a16:creationId xmlns:a16="http://schemas.microsoft.com/office/drawing/2014/main" id="{B85798A9-9F71-CA70-CCF5-5CDCE96BFF8E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201168" y="36576"/>
            <a:ext cx="367066" cy="457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9144000" cy="530352"/>
          </a:xfrm>
          <a:prstGeom prst="rect">
            <a:avLst/>
          </a:prstGeom>
          <a:solidFill>
            <a:srgbClr val="7A8C3A"/>
          </a:solidFill>
          <a:ln w="12700">
            <a:solidFill>
              <a:srgbClr val="7A8C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6858000" y="109728"/>
            <a:ext cx="2148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r" rtl="1">
              <a:buNone/>
            </a:pPr>
            <a:r>
              <a:rPr lang="ar-SA" sz="1000" kern="0" spc="200" dirty="0" rtl="1">
                <a:solidFill>
                  <a:srgbClr val="E5E8DC"/>
                </a:solidFill>
                <a:latin typeface="Noto Sans Arabic"/>
              </a:rPr>
              <a:t>شركاء المشروعات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365760" y="685800"/>
            <a:ext cx="8412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r" rtl="1">
              <a:buNone/>
            </a:pPr>
            <a:r>
              <a:rPr lang="ar-SA" sz="2475" b="1" dirty="0" rtl="1">
                <a:solidFill>
                  <a:srgbClr val="7A8C3A"/>
                </a:solidFill>
                <a:latin typeface="Noto Sans Arabic" pitchFamily="34" charset="0"/>
                <a:ea typeface="Georgia" pitchFamily="34" charset="-122"/>
                <a:cs typeface="Georgia" pitchFamily="34" charset="-120"/>
              </a:rPr>
              <a:t>شركاء المشروعات</a:t>
            </a:r>
            <a:endParaRPr lang="en-US" sz="2600" dirty="0"/>
          </a:p>
        </p:txBody>
      </p:sp>
      <p:sp>
        <p:nvSpPr>
          <p:cNvPr id="7" name="Text 4"/>
          <p:cNvSpPr/>
          <p:nvPr/>
        </p:nvSpPr>
        <p:spPr>
          <a:xfrm>
            <a:off x="365760" y="1188720"/>
            <a:ext cx="84124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r" rtl="1">
              <a:buNone/>
            </a:pPr>
            <a:r>
              <a:rPr lang="ar-SA" sz="1300" i="1" dirty="0" rtl="1">
                <a:solidFill>
                  <a:srgbClr val="6B7A5A"/>
                </a:solidFill>
                <a:latin typeface="Noto Sans Arabic"/>
              </a:rPr>
              <a:t>منظومة متكاملة من شركات وأقسام TDHI Group لدعم الشركات الصغيرة والمتوسطة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320040" y="1673352"/>
            <a:ext cx="4160520" cy="1417320"/>
          </a:xfrm>
          <a:prstGeom prst="rect">
            <a:avLst/>
          </a:prstGeom>
          <a:solidFill>
            <a:srgbClr val="F8F9F4"/>
          </a:solidFill>
          <a:ln w="12700">
            <a:solidFill>
              <a:srgbClr val="E5E8DC"/>
            </a:solidFill>
            <a:prstDash val="solid"/>
          </a:ln>
          <a:effectLst>
            <a:outerShdw blurRad="127000" dist="381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hape 6"/>
          <p:cNvSpPr/>
          <p:nvPr/>
        </p:nvSpPr>
        <p:spPr>
          <a:xfrm>
            <a:off x="320040" y="1673352"/>
            <a:ext cx="4160520" cy="45720"/>
          </a:xfrm>
          <a:prstGeom prst="rect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457200" y="1764792"/>
            <a:ext cx="38404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r" rtl="1">
              <a:buNone/>
            </a:pPr>
            <a:r>
              <a:rPr lang="ar-SA" sz="1300" b="1" dirty="0" rtl="1">
                <a:solidFill>
                  <a:srgbClr val="7A8C3A"/>
                </a:solidFill>
                <a:latin typeface="Noto Sans Arabic" pitchFamily="34" charset="0"/>
                <a:ea typeface="Calibri" pitchFamily="34" charset="-122"/>
                <a:cs typeface="Calibri" pitchFamily="34" charset="-120"/>
              </a:rPr>
              <a:t>البنوك والتمويل</a:t>
            </a:r>
            <a:endParaRPr lang="en-US" sz="1300" dirty="0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148840"/>
            <a:ext cx="228600" cy="22860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758952" y="2130552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D4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TDHI Pay Bank · tdhipay.com</a:t>
            </a:r>
            <a:endParaRPr lang="en-US" sz="1100" dirty="0"/>
          </a:p>
        </p:txBody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432304"/>
            <a:ext cx="228600" cy="228600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758952" y="2414016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D4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DH Bancorp · dhbancorp.com</a:t>
            </a:r>
            <a:endParaRPr lang="en-US" sz="1100" dirty="0"/>
          </a:p>
        </p:txBody>
      </p:sp>
      <p:pic>
        <p:nvPicPr>
          <p:cNvPr id="15" name="Image 3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715768"/>
            <a:ext cx="228600" cy="228600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758952" y="269748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D4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M&amp;A · tdhi-finance.com</a:t>
            </a:r>
            <a:endParaRPr lang="en-US" sz="1100" dirty="0"/>
          </a:p>
        </p:txBody>
      </p:sp>
      <p:sp>
        <p:nvSpPr>
          <p:cNvPr id="17" name="Shape 11"/>
          <p:cNvSpPr/>
          <p:nvPr/>
        </p:nvSpPr>
        <p:spPr>
          <a:xfrm>
            <a:off x="4709160" y="1673352"/>
            <a:ext cx="4160520" cy="1417320"/>
          </a:xfrm>
          <a:prstGeom prst="rect">
            <a:avLst/>
          </a:prstGeom>
          <a:solidFill>
            <a:srgbClr val="F8F9F4"/>
          </a:solidFill>
          <a:ln w="12700">
            <a:solidFill>
              <a:srgbClr val="E5E8DC"/>
            </a:solidFill>
            <a:prstDash val="solid"/>
          </a:ln>
          <a:effectLst>
            <a:outerShdw blurRad="127000" dist="381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8" name="Shape 12"/>
          <p:cNvSpPr/>
          <p:nvPr/>
        </p:nvSpPr>
        <p:spPr>
          <a:xfrm>
            <a:off x="4709160" y="1673352"/>
            <a:ext cx="4160520" cy="45720"/>
          </a:xfrm>
          <a:prstGeom prst="rect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3"/>
          <p:cNvSpPr/>
          <p:nvPr/>
        </p:nvSpPr>
        <p:spPr>
          <a:xfrm>
            <a:off x="4846320" y="1764792"/>
            <a:ext cx="38404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r" rtl="1">
              <a:buNone/>
            </a:pPr>
            <a:r>
              <a:rPr lang="ar-SA" sz="1300" b="1" dirty="0" rtl="1">
                <a:solidFill>
                  <a:srgbClr val="7A8C3A"/>
                </a:solidFill>
                <a:latin typeface="Noto Sans Arabic" pitchFamily="34" charset="0"/>
                <a:ea typeface="Calibri" pitchFamily="34" charset="-122"/>
                <a:cs typeface="Calibri" pitchFamily="34" charset="-120"/>
              </a:rPr>
              <a:t>خدمات PayMaster</a:t>
            </a:r>
            <a:endParaRPr lang="en-US" sz="1300" dirty="0"/>
          </a:p>
        </p:txBody>
      </p:sp>
      <p:pic>
        <p:nvPicPr>
          <p:cNvPr id="20" name="Image 4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6320" y="2148840"/>
            <a:ext cx="228600" cy="228600"/>
          </a:xfrm>
          <a:prstGeom prst="rect">
            <a:avLst/>
          </a:prstGeom>
        </p:spPr>
      </p:pic>
      <p:sp>
        <p:nvSpPr>
          <p:cNvPr id="21" name="Text 14"/>
          <p:cNvSpPr/>
          <p:nvPr/>
        </p:nvSpPr>
        <p:spPr>
          <a:xfrm>
            <a:off x="5148072" y="2130552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D4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Trust DH · trustdh.com</a:t>
            </a:r>
            <a:endParaRPr lang="en-US" sz="1100" dirty="0"/>
          </a:p>
        </p:txBody>
      </p:sp>
      <p:pic>
        <p:nvPicPr>
          <p:cNvPr id="22" name="Image 5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6320" y="2432304"/>
            <a:ext cx="228600" cy="228600"/>
          </a:xfrm>
          <a:prstGeom prst="rect">
            <a:avLst/>
          </a:prstGeom>
        </p:spPr>
      </p:pic>
      <p:sp>
        <p:nvSpPr>
          <p:cNvPr id="23" name="Text 15"/>
          <p:cNvSpPr/>
          <p:nvPr/>
        </p:nvSpPr>
        <p:spPr>
          <a:xfrm>
            <a:off x="5148072" y="2414016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D4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DDC Group International · ddcgroup-international.com</a:t>
            </a:r>
            <a:endParaRPr lang="en-US" sz="1100" dirty="0"/>
          </a:p>
        </p:txBody>
      </p:sp>
      <p:pic>
        <p:nvPicPr>
          <p:cNvPr id="24" name="Image 6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6320" y="2715768"/>
            <a:ext cx="228600" cy="228600"/>
          </a:xfrm>
          <a:prstGeom prst="rect">
            <a:avLst/>
          </a:prstGeom>
        </p:spPr>
      </p:pic>
      <p:sp>
        <p:nvSpPr>
          <p:cNvPr id="25" name="Text 16"/>
          <p:cNvSpPr/>
          <p:nvPr/>
        </p:nvSpPr>
        <p:spPr>
          <a:xfrm>
            <a:off x="5148072" y="269748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D4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TDHI PayMaster · tdhi-paymaster.com</a:t>
            </a:r>
            <a:endParaRPr lang="en-US" sz="1100" dirty="0"/>
          </a:p>
        </p:txBody>
      </p:sp>
      <p:sp>
        <p:nvSpPr>
          <p:cNvPr id="26" name="Shape 17"/>
          <p:cNvSpPr/>
          <p:nvPr/>
        </p:nvSpPr>
        <p:spPr>
          <a:xfrm>
            <a:off x="320040" y="3227832"/>
            <a:ext cx="4160520" cy="1417320"/>
          </a:xfrm>
          <a:prstGeom prst="rect">
            <a:avLst/>
          </a:prstGeom>
          <a:solidFill>
            <a:srgbClr val="F8F9F4"/>
          </a:solidFill>
          <a:ln w="12700">
            <a:solidFill>
              <a:srgbClr val="E5E8DC"/>
            </a:solidFill>
            <a:prstDash val="solid"/>
          </a:ln>
          <a:effectLst>
            <a:outerShdw blurRad="127000" dist="381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7" name="Shape 18"/>
          <p:cNvSpPr/>
          <p:nvPr/>
        </p:nvSpPr>
        <p:spPr>
          <a:xfrm>
            <a:off x="320040" y="3227832"/>
            <a:ext cx="4160520" cy="45720"/>
          </a:xfrm>
          <a:prstGeom prst="rect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19"/>
          <p:cNvSpPr/>
          <p:nvPr/>
        </p:nvSpPr>
        <p:spPr>
          <a:xfrm>
            <a:off x="457200" y="3319272"/>
            <a:ext cx="38404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r" rtl="1">
              <a:buNone/>
            </a:pPr>
            <a:r>
              <a:rPr lang="ar-SA" sz="1300" b="1" dirty="0" rtl="1">
                <a:solidFill>
                  <a:srgbClr val="7A8C3A"/>
                </a:solidFill>
                <a:latin typeface="Noto Sans Arabic" pitchFamily="34" charset="0"/>
                <a:ea typeface="Calibri" pitchFamily="34" charset="-122"/>
                <a:cs typeface="Calibri" pitchFamily="34" charset="-120"/>
              </a:rPr>
              <a:t>الشركات الناشئة ورأس المال الجريء</a:t>
            </a:r>
            <a:endParaRPr lang="en-US" sz="1300" dirty="0"/>
          </a:p>
        </p:txBody>
      </p:sp>
      <p:pic>
        <p:nvPicPr>
          <p:cNvPr id="29" name="Image 7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3703320"/>
            <a:ext cx="228600" cy="228600"/>
          </a:xfrm>
          <a:prstGeom prst="rect">
            <a:avLst/>
          </a:prstGeom>
        </p:spPr>
      </p:pic>
      <p:sp>
        <p:nvSpPr>
          <p:cNvPr id="30" name="Text 20"/>
          <p:cNvSpPr/>
          <p:nvPr/>
        </p:nvSpPr>
        <p:spPr>
          <a:xfrm>
            <a:off x="758952" y="3685032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D4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DH Startup · dhstartup.com</a:t>
            </a:r>
            <a:endParaRPr lang="en-US" sz="1100" dirty="0"/>
          </a:p>
        </p:txBody>
      </p:sp>
      <p:pic>
        <p:nvPicPr>
          <p:cNvPr id="31" name="Image 8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3986784"/>
            <a:ext cx="228600" cy="228600"/>
          </a:xfrm>
          <a:prstGeom prst="rect">
            <a:avLst/>
          </a:prstGeom>
        </p:spPr>
      </p:pic>
      <p:sp>
        <p:nvSpPr>
          <p:cNvPr id="32" name="Text 21"/>
          <p:cNvSpPr/>
          <p:nvPr/>
        </p:nvSpPr>
        <p:spPr>
          <a:xfrm>
            <a:off x="758952" y="3968496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D4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Club Venture Capital · clubventurecapital.com</a:t>
            </a:r>
            <a:endParaRPr lang="en-US" sz="1100" dirty="0"/>
          </a:p>
        </p:txBody>
      </p:sp>
      <p:pic>
        <p:nvPicPr>
          <p:cNvPr id="33" name="Image 9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4270248"/>
            <a:ext cx="228600" cy="228600"/>
          </a:xfrm>
          <a:prstGeom prst="rect">
            <a:avLst/>
          </a:prstGeom>
        </p:spPr>
      </p:pic>
      <p:sp>
        <p:nvSpPr>
          <p:cNvPr id="34" name="Text 22"/>
          <p:cNvSpPr/>
          <p:nvPr/>
        </p:nvSpPr>
        <p:spPr>
          <a:xfrm>
            <a:off x="758952" y="425196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D4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DDC Group · ddcgroup-international.com</a:t>
            </a:r>
            <a:endParaRPr lang="en-US" sz="1100" dirty="0"/>
          </a:p>
        </p:txBody>
      </p:sp>
      <p:sp>
        <p:nvSpPr>
          <p:cNvPr id="35" name="Shape 23"/>
          <p:cNvSpPr/>
          <p:nvPr/>
        </p:nvSpPr>
        <p:spPr>
          <a:xfrm>
            <a:off x="4709160" y="3227832"/>
            <a:ext cx="4160520" cy="1417320"/>
          </a:xfrm>
          <a:prstGeom prst="rect">
            <a:avLst/>
          </a:prstGeom>
          <a:solidFill>
            <a:srgbClr val="F8F9F4"/>
          </a:solidFill>
          <a:ln w="12700">
            <a:solidFill>
              <a:srgbClr val="E5E8DC"/>
            </a:solidFill>
            <a:prstDash val="solid"/>
          </a:ln>
          <a:effectLst>
            <a:outerShdw blurRad="127000" dist="381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6" name="Shape 24"/>
          <p:cNvSpPr/>
          <p:nvPr/>
        </p:nvSpPr>
        <p:spPr>
          <a:xfrm>
            <a:off x="4709160" y="3227832"/>
            <a:ext cx="4160520" cy="45720"/>
          </a:xfrm>
          <a:prstGeom prst="rect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7" name="Text 25"/>
          <p:cNvSpPr/>
          <p:nvPr/>
        </p:nvSpPr>
        <p:spPr>
          <a:xfrm>
            <a:off x="4846320" y="3319272"/>
            <a:ext cx="38404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r" rtl="1">
              <a:buNone/>
            </a:pPr>
            <a:r>
              <a:rPr lang="ar-SA" sz="1300" b="1" dirty="0" rtl="1">
                <a:solidFill>
                  <a:srgbClr val="7A8C3A"/>
                </a:solidFill>
                <a:latin typeface="Noto Sans Arabic" pitchFamily="34" charset="0"/>
                <a:ea typeface="Calibri" pitchFamily="34" charset="-122"/>
                <a:cs typeface="Calibri" pitchFamily="34" charset="-120"/>
              </a:rPr>
              <a:t>أسلوب الحياة والتصميم</a:t>
            </a:r>
            <a:endParaRPr lang="en-US" sz="1300" dirty="0"/>
          </a:p>
        </p:txBody>
      </p:sp>
      <p:pic>
        <p:nvPicPr>
          <p:cNvPr id="38" name="Image 1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6320" y="3703320"/>
            <a:ext cx="228600" cy="228600"/>
          </a:xfrm>
          <a:prstGeom prst="rect">
            <a:avLst/>
          </a:prstGeom>
        </p:spPr>
      </p:pic>
      <p:sp>
        <p:nvSpPr>
          <p:cNvPr id="39" name="Text 26"/>
          <p:cNvSpPr/>
          <p:nvPr/>
        </p:nvSpPr>
        <p:spPr>
          <a:xfrm>
            <a:off x="5148072" y="3685032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D4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Club del Duque · clubdelduque.com</a:t>
            </a:r>
            <a:endParaRPr lang="en-US" sz="1100" dirty="0"/>
          </a:p>
        </p:txBody>
      </p:sp>
      <p:pic>
        <p:nvPicPr>
          <p:cNvPr id="40" name="Image 1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6320" y="3986784"/>
            <a:ext cx="228600" cy="228600"/>
          </a:xfrm>
          <a:prstGeom prst="rect">
            <a:avLst/>
          </a:prstGeom>
        </p:spPr>
      </p:pic>
      <p:sp>
        <p:nvSpPr>
          <p:cNvPr id="41" name="Text 27"/>
          <p:cNvSpPr/>
          <p:nvPr/>
        </p:nvSpPr>
        <p:spPr>
          <a:xfrm>
            <a:off x="5148072" y="3968496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D4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TDHI Office &amp; House · tdhi-officeandhouse.com</a:t>
            </a:r>
            <a:endParaRPr lang="en-US" sz="1100" dirty="0"/>
          </a:p>
        </p:txBody>
      </p:sp>
      <p:pic>
        <p:nvPicPr>
          <p:cNvPr id="42" name="Image 1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6320" y="4270248"/>
            <a:ext cx="228600" cy="228600"/>
          </a:xfrm>
          <a:prstGeom prst="rect">
            <a:avLst/>
          </a:prstGeom>
        </p:spPr>
      </p:pic>
      <p:sp>
        <p:nvSpPr>
          <p:cNvPr id="43" name="Text 28"/>
          <p:cNvSpPr/>
          <p:nvPr/>
        </p:nvSpPr>
        <p:spPr>
          <a:xfrm>
            <a:off x="5148072" y="425196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D4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HORECA Design</a:t>
            </a:r>
            <a:endParaRPr lang="en-US" sz="1100" dirty="0"/>
          </a:p>
        </p:txBody>
      </p:sp>
      <p:sp>
        <p:nvSpPr>
          <p:cNvPr id="44" name="Shape 29"/>
          <p:cNvSpPr/>
          <p:nvPr/>
        </p:nvSpPr>
        <p:spPr>
          <a:xfrm>
            <a:off x="0" y="4773168"/>
            <a:ext cx="9144000" cy="370332"/>
          </a:xfrm>
          <a:prstGeom prst="rect">
            <a:avLst/>
          </a:prstGeom>
          <a:solidFill>
            <a:srgbClr val="F8F9F4"/>
          </a:solidFill>
          <a:ln w="12700">
            <a:solidFill>
              <a:srgbClr val="E5E8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5" name="Shape 30"/>
          <p:cNvSpPr/>
          <p:nvPr/>
        </p:nvSpPr>
        <p:spPr>
          <a:xfrm>
            <a:off x="0" y="4773168"/>
            <a:ext cx="9144000" cy="27432"/>
          </a:xfrm>
          <a:prstGeom prst="rect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6" name="Text 31"/>
          <p:cNvSpPr/>
          <p:nvPr/>
        </p:nvSpPr>
        <p:spPr>
          <a:xfrm>
            <a:off x="365760" y="4809744"/>
            <a:ext cx="8412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6B7A5A"/>
                </a:solidFill>
              </a:rPr>
              <a:t>www.tdhistartup.com  ·  info@tdhi-international.com  ·  </a:t>
            </a:r>
            <a:endParaRPr lang="en-US" sz="1000" dirty="0"/>
          </a:p>
        </p:txBody>
      </p:sp>
      <p:pic>
        <p:nvPicPr>
          <p:cNvPr id="47" name="Image 0" descr="/home/claude/tdhi_startup/logo_color_transparent.png">
            <a:extLst>
              <a:ext uri="{FF2B5EF4-FFF2-40B4-BE49-F238E27FC236}">
                <a16:creationId xmlns:a16="http://schemas.microsoft.com/office/drawing/2014/main" id="{19B3A032-6673-315E-30F0-BD9A74AF195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201168" y="36576"/>
            <a:ext cx="367066" cy="457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9144000" cy="530352"/>
          </a:xfrm>
          <a:prstGeom prst="rect">
            <a:avLst/>
          </a:prstGeom>
          <a:solidFill>
            <a:srgbClr val="7A8C3A"/>
          </a:solidFill>
          <a:ln w="12700">
            <a:solidFill>
              <a:srgbClr val="7A8C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6858000" y="109728"/>
            <a:ext cx="2148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r" rtl="1">
              <a:buNone/>
            </a:pPr>
            <a:r>
              <a:rPr lang="ar-SA" sz="1000" kern="0" spc="200" dirty="0" rtl="1">
                <a:solidFill>
                  <a:srgbClr val="E5E8DC"/>
                </a:solidFill>
                <a:latin typeface="Noto Sans Arabic"/>
              </a:rPr>
              <a:t>صندوق التعافي والتنمية</a:t>
            </a:r>
            <a:endParaRPr lang="en-US" sz="1000" dirty="0"/>
          </a:p>
        </p:txBody>
      </p:sp>
      <p:sp>
        <p:nvSpPr>
          <p:cNvPr id="6" name="Shape 3"/>
          <p:cNvSpPr/>
          <p:nvPr/>
        </p:nvSpPr>
        <p:spPr>
          <a:xfrm>
            <a:off x="5760720" y="530352"/>
            <a:ext cx="3383280" cy="4242816"/>
          </a:xfrm>
          <a:prstGeom prst="rect">
            <a:avLst/>
          </a:prstGeom>
          <a:solidFill>
            <a:srgbClr val="7A8C3A"/>
          </a:solidFill>
          <a:ln w="12700">
            <a:solidFill>
              <a:srgbClr val="7A8C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365760" y="685800"/>
            <a:ext cx="5212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r" rtl="1">
              <a:buNone/>
            </a:pPr>
            <a:r>
              <a:rPr lang="ar-SA" sz="2250" b="1" dirty="0" rtl="1">
                <a:solidFill>
                  <a:srgbClr val="7A8C3A"/>
                </a:solidFill>
                <a:latin typeface="Noto Sans Arabic" pitchFamily="34" charset="0"/>
                <a:ea typeface="Georgia" pitchFamily="34" charset="-122"/>
                <a:cs typeface="Georgia" pitchFamily="34" charset="-120"/>
              </a:rPr>
              <a:t>صندوق TDHI للتعافي
والتنمية</a:t>
            </a:r>
            <a:endParaRPr lang="en-US" sz="2600" dirty="0"/>
          </a:p>
        </p:txBody>
      </p:sp>
      <p:sp>
        <p:nvSpPr>
          <p:cNvPr id="8" name="Text 5"/>
          <p:cNvSpPr/>
          <p:nvPr/>
        </p:nvSpPr>
        <p:spPr>
          <a:xfrm>
            <a:off x="365760" y="1664208"/>
            <a:ext cx="5212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r" rtl="1">
              <a:buNone/>
            </a:pPr>
            <a:r>
              <a:rPr lang="ar-SA" sz="1000" i="1" dirty="0" rtl="1">
                <a:solidFill>
                  <a:srgbClr val="6B7A5A"/>
                </a:solidFill>
                <a:latin typeface="Noto Sans Arabic"/>
              </a:rPr>
              <a:t>صندوق الاستثمار المشترك التابع لـ TDHI Group للشركات الإيطالية وشركات منطقة EMEA</a:t>
            </a:r>
            <a:endParaRPr lang="en-US" sz="1300" dirty="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" y="2212848"/>
            <a:ext cx="347472" cy="347472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822960" y="2194560"/>
            <a:ext cx="47548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r" rtl="1">
              <a:buNone/>
            </a:pPr>
            <a:r>
              <a:rPr lang="ar-SA" sz="1150" dirty="0" rtl="1">
                <a:solidFill>
                  <a:srgbClr val="3D4A2E"/>
                </a:solidFill>
                <a:latin typeface="Noto Sans Arabic" pitchFamily="34" charset="0"/>
                <a:ea typeface="Calibri" pitchFamily="34" charset="-122"/>
                <a:cs typeface="Calibri" pitchFamily="34" charset="-120"/>
              </a:rPr>
              <a:t>تشارك TDHI في الاستثمار بتحمل جزء من تكاليف تطوير الشركات المعتمدة.</a:t>
            </a:r>
            <a:endParaRPr lang="en-US" sz="1200" dirty="0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760" y="2807208"/>
            <a:ext cx="347472" cy="347472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822960" y="2788920"/>
            <a:ext cx="47548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r" rtl="1">
              <a:buNone/>
            </a:pPr>
            <a:r>
              <a:rPr lang="ar-SA" sz="1150" dirty="0" rtl="1">
                <a:solidFill>
                  <a:srgbClr val="3D4A2E"/>
                </a:solidFill>
                <a:latin typeface="Noto Sans Arabic" pitchFamily="34" charset="0"/>
                <a:ea typeface="Calibri" pitchFamily="34" charset="-122"/>
                <a:cs typeface="Calibri" pitchFamily="34" charset="-120"/>
              </a:rPr>
              <a:t>الشركات المعتمدة قبل عام 2019 والمشروعات المنظمة الجديدة المستوفية لمعايير الاختيار.</a:t>
            </a:r>
            <a:endParaRPr lang="en-US" sz="120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760" y="3401568"/>
            <a:ext cx="347472" cy="347472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822960" y="3383280"/>
            <a:ext cx="47548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r" rtl="1">
              <a:buNone/>
            </a:pPr>
            <a:r>
              <a:rPr lang="ar-SA" sz="1150" dirty="0" rtl="1">
                <a:solidFill>
                  <a:srgbClr val="3D4A2E"/>
                </a:solidFill>
                <a:latin typeface="Noto Sans Arabic" pitchFamily="34" charset="0"/>
                <a:ea typeface="Calibri" pitchFamily="34" charset="-122"/>
                <a:cs typeface="Calibri" pitchFamily="34" charset="-120"/>
              </a:rPr>
              <a:t>طلبات السوق الإيطالية متاحة من 10 فبراير 2026 حتى 31 ديسمبر 2026.</a:t>
            </a:r>
            <a:endParaRPr lang="en-US" sz="1200" dirty="0"/>
          </a:p>
        </p:txBody>
      </p:sp>
      <p:pic>
        <p:nvPicPr>
          <p:cNvPr id="15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5760" y="3995928"/>
            <a:ext cx="347472" cy="347472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822960" y="3977640"/>
            <a:ext cx="47548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r" rtl="1">
              <a:buNone/>
            </a:pPr>
            <a:r>
              <a:rPr lang="ar-SA" sz="1150" dirty="0" rtl="1">
                <a:solidFill>
                  <a:srgbClr val="3D4A2E"/>
                </a:solidFill>
                <a:latin typeface="Noto Sans Arabic" pitchFamily="34" charset="0"/>
                <a:ea typeface="Calibri" pitchFamily="34" charset="-122"/>
                <a:cs typeface="Calibri" pitchFamily="34" charset="-120"/>
              </a:rPr>
              <a:t>ليس هذا دعماً قصير الأجل؛ بل نبني علاقات قوية ومستدامة وناجحة.</a:t>
            </a:r>
            <a:endParaRPr lang="en-US" sz="1200" dirty="0"/>
          </a:p>
        </p:txBody>
      </p:sp>
      <p:pic>
        <p:nvPicPr>
          <p:cNvPr id="17" name="Image 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86600" y="731520"/>
            <a:ext cx="685800" cy="685800"/>
          </a:xfrm>
          <a:prstGeom prst="rect">
            <a:avLst/>
          </a:prstGeom>
        </p:spPr>
      </p:pic>
      <p:sp>
        <p:nvSpPr>
          <p:cNvPr id="18" name="Text 10"/>
          <p:cNvSpPr/>
          <p:nvPr/>
        </p:nvSpPr>
        <p:spPr>
          <a:xfrm>
            <a:off x="5897880" y="1463040"/>
            <a:ext cx="3017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r" rtl="1">
              <a:buNone/>
            </a:pPr>
            <a:r>
              <a:rPr lang="ar-SA" sz="1600" b="1" dirty="0" rtl="1">
                <a:solidFill>
                  <a:srgbClr val="FFFFFF"/>
                </a:solidFill>
                <a:latin typeface="Noto Sans Arabic" pitchFamily="34" charset="0"/>
                <a:ea typeface="Georgia" pitchFamily="34" charset="-122"/>
                <a:cs typeface="Georgia" pitchFamily="34" charset="-120"/>
              </a:rPr>
              <a:t>كيف يعمل</a:t>
            </a:r>
            <a:endParaRPr lang="en-US" sz="1600" dirty="0"/>
          </a:p>
        </p:txBody>
      </p:sp>
      <p:sp>
        <p:nvSpPr>
          <p:cNvPr id="19" name="Shape 11"/>
          <p:cNvSpPr/>
          <p:nvPr/>
        </p:nvSpPr>
        <p:spPr>
          <a:xfrm>
            <a:off x="5989320" y="1993392"/>
            <a:ext cx="320040" cy="320040"/>
          </a:xfrm>
          <a:prstGeom prst="ellipse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2"/>
          <p:cNvSpPr/>
          <p:nvPr/>
        </p:nvSpPr>
        <p:spPr>
          <a:xfrm>
            <a:off x="5989320" y="1993392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1</a:t>
            </a:r>
            <a:endParaRPr lang="en-US" sz="1200" dirty="0"/>
          </a:p>
        </p:txBody>
      </p:sp>
      <p:sp>
        <p:nvSpPr>
          <p:cNvPr id="21" name="Text 13"/>
          <p:cNvSpPr/>
          <p:nvPr/>
        </p:nvSpPr>
        <p:spPr>
          <a:xfrm>
            <a:off x="6400800" y="2011680"/>
            <a:ext cx="2606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r" rtl="1">
              <a:buNone/>
            </a:pPr>
            <a:r>
              <a:rPr lang="ar-SA" sz="1150" dirty="0" rtl="1">
                <a:solidFill>
                  <a:srgbClr val="E5E8DC"/>
                </a:solidFill>
                <a:latin typeface="Noto Sans Arabic" pitchFamily="34" charset="0"/>
                <a:ea typeface="Calibri" pitchFamily="34" charset="-122"/>
                <a:cs typeface="Calibri" pitchFamily="34" charset="-120"/>
              </a:rPr>
              <a:t>طلب الاعتماد المجاني</a:t>
            </a:r>
            <a:endParaRPr lang="en-US" sz="1150" dirty="0"/>
          </a:p>
        </p:txBody>
      </p:sp>
      <p:sp>
        <p:nvSpPr>
          <p:cNvPr id="22" name="Shape 14"/>
          <p:cNvSpPr/>
          <p:nvPr/>
        </p:nvSpPr>
        <p:spPr>
          <a:xfrm>
            <a:off x="5989320" y="2496312"/>
            <a:ext cx="320040" cy="320040"/>
          </a:xfrm>
          <a:prstGeom prst="ellipse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15"/>
          <p:cNvSpPr/>
          <p:nvPr/>
        </p:nvSpPr>
        <p:spPr>
          <a:xfrm>
            <a:off x="5989320" y="2496312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2</a:t>
            </a:r>
            <a:endParaRPr lang="en-US" sz="1200" dirty="0"/>
          </a:p>
        </p:txBody>
      </p:sp>
      <p:sp>
        <p:nvSpPr>
          <p:cNvPr id="24" name="Text 16"/>
          <p:cNvSpPr/>
          <p:nvPr/>
        </p:nvSpPr>
        <p:spPr>
          <a:xfrm>
            <a:off x="6400800" y="2514600"/>
            <a:ext cx="2606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r" rtl="1">
              <a:buNone/>
            </a:pPr>
            <a:r>
              <a:rPr lang="ar-SA" sz="1150" dirty="0" rtl="1">
                <a:solidFill>
                  <a:srgbClr val="E5E8DC"/>
                </a:solidFill>
                <a:latin typeface="Noto Sans Arabic" pitchFamily="34" charset="0"/>
                <a:ea typeface="Calibri" pitchFamily="34" charset="-122"/>
                <a:cs typeface="Calibri" pitchFamily="34" charset="-120"/>
              </a:rPr>
              <a:t>التحليل الأولي لشركتكم</a:t>
            </a:r>
            <a:endParaRPr lang="en-US" sz="1150" dirty="0"/>
          </a:p>
        </p:txBody>
      </p:sp>
      <p:sp>
        <p:nvSpPr>
          <p:cNvPr id="25" name="Shape 17"/>
          <p:cNvSpPr/>
          <p:nvPr/>
        </p:nvSpPr>
        <p:spPr>
          <a:xfrm>
            <a:off x="5989320" y="2999232"/>
            <a:ext cx="320040" cy="320040"/>
          </a:xfrm>
          <a:prstGeom prst="ellipse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18"/>
          <p:cNvSpPr/>
          <p:nvPr/>
        </p:nvSpPr>
        <p:spPr>
          <a:xfrm>
            <a:off x="5989320" y="2999232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3</a:t>
            </a:r>
            <a:endParaRPr lang="en-US" sz="1200" dirty="0"/>
          </a:p>
        </p:txBody>
      </p:sp>
      <p:sp>
        <p:nvSpPr>
          <p:cNvPr id="27" name="Text 19"/>
          <p:cNvSpPr/>
          <p:nvPr/>
        </p:nvSpPr>
        <p:spPr>
          <a:xfrm>
            <a:off x="6400800" y="3017520"/>
            <a:ext cx="2606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r" rtl="1">
              <a:buNone/>
            </a:pPr>
            <a:r>
              <a:rPr lang="ar-SA" sz="1150" dirty="0" rtl="1">
                <a:solidFill>
                  <a:srgbClr val="E5E8DC"/>
                </a:solidFill>
                <a:latin typeface="Noto Sans Arabic" pitchFamily="34" charset="0"/>
                <a:ea typeface="Calibri" pitchFamily="34" charset="-122"/>
                <a:cs typeface="Calibri" pitchFamily="34" charset="-120"/>
              </a:rPr>
              <a:t>اختيار TDHI والاستثمار المشترك</a:t>
            </a:r>
            <a:endParaRPr lang="en-US" sz="1150" dirty="0"/>
          </a:p>
        </p:txBody>
      </p:sp>
      <p:sp>
        <p:nvSpPr>
          <p:cNvPr id="28" name="Shape 20"/>
          <p:cNvSpPr/>
          <p:nvPr/>
        </p:nvSpPr>
        <p:spPr>
          <a:xfrm>
            <a:off x="5989320" y="3502152"/>
            <a:ext cx="320040" cy="320040"/>
          </a:xfrm>
          <a:prstGeom prst="ellipse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Text 21"/>
          <p:cNvSpPr/>
          <p:nvPr/>
        </p:nvSpPr>
        <p:spPr>
          <a:xfrm>
            <a:off x="5989320" y="3502152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4</a:t>
            </a:r>
            <a:endParaRPr lang="en-US" sz="1200" dirty="0"/>
          </a:p>
        </p:txBody>
      </p:sp>
      <p:sp>
        <p:nvSpPr>
          <p:cNvPr id="30" name="Text 22"/>
          <p:cNvSpPr/>
          <p:nvPr/>
        </p:nvSpPr>
        <p:spPr>
          <a:xfrm>
            <a:off x="6400800" y="3520440"/>
            <a:ext cx="2606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r" rtl="1">
              <a:buNone/>
            </a:pPr>
            <a:r>
              <a:rPr lang="ar-SA" sz="1150" dirty="0" rtl="1">
                <a:solidFill>
                  <a:srgbClr val="E5E8DC"/>
                </a:solidFill>
                <a:latin typeface="Noto Sans Arabic" pitchFamily="34" charset="0"/>
                <a:ea typeface="Calibri" pitchFamily="34" charset="-122"/>
                <a:cs typeface="Calibri" pitchFamily="34" charset="-120"/>
              </a:rPr>
              <a:t>التطوير المنظم بالتعاون</a:t>
            </a:r>
            <a:endParaRPr lang="en-US" sz="1150" dirty="0"/>
          </a:p>
        </p:txBody>
      </p:sp>
      <p:sp>
        <p:nvSpPr>
          <p:cNvPr id="31" name="Shape 23"/>
          <p:cNvSpPr/>
          <p:nvPr/>
        </p:nvSpPr>
        <p:spPr>
          <a:xfrm>
            <a:off x="5989320" y="4005072"/>
            <a:ext cx="320040" cy="320040"/>
          </a:xfrm>
          <a:prstGeom prst="ellipse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Text 24"/>
          <p:cNvSpPr/>
          <p:nvPr/>
        </p:nvSpPr>
        <p:spPr>
          <a:xfrm>
            <a:off x="5989320" y="4005072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5</a:t>
            </a:r>
            <a:endParaRPr lang="en-US" sz="1200" dirty="0"/>
          </a:p>
        </p:txBody>
      </p:sp>
      <p:sp>
        <p:nvSpPr>
          <p:cNvPr id="33" name="Text 25"/>
          <p:cNvSpPr/>
          <p:nvPr/>
        </p:nvSpPr>
        <p:spPr>
          <a:xfrm>
            <a:off x="6400800" y="4023360"/>
            <a:ext cx="2606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r" rtl="1">
              <a:buNone/>
            </a:pPr>
            <a:r>
              <a:rPr lang="ar-SA" sz="1150" dirty="0" rtl="1">
                <a:solidFill>
                  <a:srgbClr val="E5E8DC"/>
                </a:solidFill>
                <a:latin typeface="Noto Sans Arabic" pitchFamily="34" charset="0"/>
                <a:ea typeface="Calibri" pitchFamily="34" charset="-122"/>
                <a:cs typeface="Calibri" pitchFamily="34" charset="-120"/>
              </a:rPr>
              <a:t>نتائج قابلة للقياس وشراكة دائمة</a:t>
            </a:r>
            <a:endParaRPr lang="en-US" sz="1150" dirty="0"/>
          </a:p>
        </p:txBody>
      </p:sp>
      <p:sp>
        <p:nvSpPr>
          <p:cNvPr id="34" name="Text 26"/>
          <p:cNvSpPr/>
          <p:nvPr/>
        </p:nvSpPr>
        <p:spPr>
          <a:xfrm>
            <a:off x="5897880" y="4553712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r" rtl="1">
              <a:buNone/>
            </a:pPr>
            <a:r>
              <a:rPr lang="ar-SA" sz="1100" i="1" dirty="0" rtl="1">
                <a:solidFill>
                  <a:srgbClr val="BBC097"/>
                </a:solidFill>
                <a:latin typeface="Noto Sans Arabic" pitchFamily="34" charset="0"/>
                <a:ea typeface="Calibri" pitchFamily="34" charset="-122"/>
                <a:cs typeface="Calibri" pitchFamily="34" charset="-120"/>
              </a:rPr>
              <a:t>نختار فقط الشركات
التي نؤمن بها حقاً.</a:t>
            </a:r>
            <a:endParaRPr lang="en-US" sz="1100" dirty="0"/>
          </a:p>
        </p:txBody>
      </p:sp>
      <p:sp>
        <p:nvSpPr>
          <p:cNvPr id="35" name="Shape 27"/>
          <p:cNvSpPr/>
          <p:nvPr/>
        </p:nvSpPr>
        <p:spPr>
          <a:xfrm>
            <a:off x="0" y="4773168"/>
            <a:ext cx="9144000" cy="370332"/>
          </a:xfrm>
          <a:prstGeom prst="rect">
            <a:avLst/>
          </a:prstGeom>
          <a:solidFill>
            <a:srgbClr val="F8F9F4"/>
          </a:solidFill>
          <a:ln w="12700">
            <a:solidFill>
              <a:srgbClr val="E5E8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6" name="Shape 28"/>
          <p:cNvSpPr/>
          <p:nvPr/>
        </p:nvSpPr>
        <p:spPr>
          <a:xfrm>
            <a:off x="0" y="4773168"/>
            <a:ext cx="9144000" cy="27432"/>
          </a:xfrm>
          <a:prstGeom prst="rect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7" name="Text 29"/>
          <p:cNvSpPr/>
          <p:nvPr/>
        </p:nvSpPr>
        <p:spPr>
          <a:xfrm>
            <a:off x="365760" y="4809744"/>
            <a:ext cx="8412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6B7A5A"/>
                </a:solidFill>
              </a:rPr>
              <a:t>www.tdhistartup.com  ·  info@tdhi-international.com  ·  </a:t>
            </a:r>
            <a:endParaRPr lang="en-US" sz="1000" dirty="0"/>
          </a:p>
        </p:txBody>
      </p:sp>
      <p:pic>
        <p:nvPicPr>
          <p:cNvPr id="38" name="Image 0" descr="/home/claude/tdhi_startup/logo_color_transparent.png">
            <a:extLst>
              <a:ext uri="{FF2B5EF4-FFF2-40B4-BE49-F238E27FC236}">
                <a16:creationId xmlns:a16="http://schemas.microsoft.com/office/drawing/2014/main" id="{FC3768FC-EA3A-6E3A-B360-427B3A5DDCDD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201168" y="36576"/>
            <a:ext cx="367066" cy="457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9144000" cy="530352"/>
          </a:xfrm>
          <a:prstGeom prst="rect">
            <a:avLst/>
          </a:prstGeom>
          <a:solidFill>
            <a:srgbClr val="7A8C3A"/>
          </a:solidFill>
          <a:ln w="12700">
            <a:solidFill>
              <a:srgbClr val="7A8C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6858000" y="109728"/>
            <a:ext cx="2148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r" rtl="1">
              <a:buNone/>
            </a:pPr>
            <a:r>
              <a:rPr lang="ar-SA" sz="1000" kern="0" spc="200" dirty="0" rtl="1">
                <a:solidFill>
                  <a:srgbClr val="E5E8DC"/>
                </a:solidFill>
                <a:latin typeface="Noto Sans Arabic"/>
              </a:rPr>
              <a:t>الصناديق الأخرى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365760" y="685800"/>
            <a:ext cx="8412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r" rtl="1">
              <a:buNone/>
            </a:pPr>
            <a:r>
              <a:rPr lang="ar-SA" sz="2475" b="1" dirty="0" rtl="1">
                <a:solidFill>
                  <a:srgbClr val="7A8C3A"/>
                </a:solidFill>
                <a:latin typeface="Noto Sans Arabic" pitchFamily="34" charset="0"/>
                <a:ea typeface="Georgia" pitchFamily="34" charset="-122"/>
                <a:cs typeface="Georgia" pitchFamily="34" charset="-120"/>
              </a:rPr>
              <a:t>الصناديق الأخرى</a:t>
            </a:r>
            <a:endParaRPr lang="en-US" sz="2600" dirty="0"/>
          </a:p>
        </p:txBody>
      </p:sp>
      <p:sp>
        <p:nvSpPr>
          <p:cNvPr id="7" name="Text 4"/>
          <p:cNvSpPr/>
          <p:nvPr/>
        </p:nvSpPr>
        <p:spPr>
          <a:xfrm>
            <a:off x="365760" y="1207008"/>
            <a:ext cx="84124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r" rtl="1">
              <a:buNone/>
            </a:pPr>
            <a:r>
              <a:rPr lang="ar-SA" sz="1300" i="1" dirty="0" rtl="1">
                <a:solidFill>
                  <a:srgbClr val="6B7A5A"/>
                </a:solidFill>
                <a:latin typeface="Noto Sans Arabic"/>
              </a:rPr>
              <a:t>ستة صناديق مخصصة — لأن كل قطاع يستحق خبرات متخصصة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320040" y="1691640"/>
            <a:ext cx="2697480" cy="1417320"/>
          </a:xfrm>
          <a:prstGeom prst="rect">
            <a:avLst/>
          </a:prstGeom>
          <a:solidFill>
            <a:srgbClr val="F8F9F4"/>
          </a:solidFill>
          <a:ln w="12700">
            <a:solidFill>
              <a:srgbClr val="E5E8DC"/>
            </a:solidFill>
            <a:prstDash val="solid"/>
          </a:ln>
          <a:effectLst>
            <a:outerShdw blurRad="127000" dist="381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hape 6"/>
          <p:cNvSpPr/>
          <p:nvPr/>
        </p:nvSpPr>
        <p:spPr>
          <a:xfrm>
            <a:off x="320040" y="1691640"/>
            <a:ext cx="2697480" cy="45720"/>
          </a:xfrm>
          <a:prstGeom prst="rect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768" y="1783080"/>
            <a:ext cx="347472" cy="347472"/>
          </a:xfrm>
          <a:prstGeom prst="rect">
            <a:avLst/>
          </a:prstGeom>
        </p:spPr>
      </p:pic>
      <p:sp>
        <p:nvSpPr>
          <p:cNvPr id="11" name="Shape 7"/>
          <p:cNvSpPr/>
          <p:nvPr/>
        </p:nvSpPr>
        <p:spPr>
          <a:xfrm>
            <a:off x="2468880" y="1801368"/>
            <a:ext cx="457200" cy="228600"/>
          </a:xfrm>
          <a:prstGeom prst="rect">
            <a:avLst/>
          </a:prstGeom>
          <a:solidFill>
            <a:srgbClr val="BBC097"/>
          </a:solidFill>
          <a:ln w="12700">
            <a:solidFill>
              <a:srgbClr val="BBC09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8"/>
          <p:cNvSpPr/>
          <p:nvPr/>
        </p:nvSpPr>
        <p:spPr>
          <a:xfrm>
            <a:off x="2468880" y="1801368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r" rtl="1">
              <a:buNone/>
            </a:pPr>
            <a:r>
              <a:rPr lang="ar-SA" sz="710" b="1" dirty="0" rtl="1">
                <a:solidFill>
                  <a:srgbClr val="FFFFFF"/>
                </a:solidFill>
                <a:latin typeface="Noto Sans Arabic"/>
              </a:rPr>
              <a:t>عام</a:t>
            </a:r>
            <a:endParaRPr lang="en-US" sz="700" dirty="0"/>
          </a:p>
        </p:txBody>
      </p:sp>
      <p:sp>
        <p:nvSpPr>
          <p:cNvPr id="13" name="Text 9"/>
          <p:cNvSpPr/>
          <p:nvPr/>
        </p:nvSpPr>
        <p:spPr>
          <a:xfrm>
            <a:off x="429768" y="2167128"/>
            <a:ext cx="248716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r" rtl="1">
              <a:buNone/>
            </a:pPr>
            <a:r>
              <a:rPr lang="ar-SA" sz="1050" b="1" dirty="0" rtl="1">
                <a:solidFill>
                  <a:srgbClr val="7A8C3A"/>
                </a:solidFill>
                <a:latin typeface="Noto Sans Arabic" pitchFamily="34" charset="0"/>
                <a:ea typeface="Calibri" pitchFamily="34" charset="-122"/>
                <a:cs typeface="Calibri" pitchFamily="34" charset="-120"/>
              </a:rPr>
              <a:t>صندوق التعافي والتنمية</a:t>
            </a:r>
            <a:endParaRPr lang="en-US" sz="1050" dirty="0"/>
          </a:p>
        </p:txBody>
      </p:sp>
      <p:sp>
        <p:nvSpPr>
          <p:cNvPr id="14" name="Text 10"/>
          <p:cNvSpPr/>
          <p:nvPr/>
        </p:nvSpPr>
        <p:spPr>
          <a:xfrm>
            <a:off x="429768" y="2560320"/>
            <a:ext cx="2487168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r" rtl="1">
              <a:buNone/>
            </a:pPr>
            <a:r>
              <a:rPr lang="ar-SA" sz="775" dirty="0" rtl="1">
                <a:solidFill>
                  <a:srgbClr val="3D4A2E"/>
                </a:solidFill>
                <a:latin typeface="Noto Sans Arabic" pitchFamily="34" charset="0"/>
                <a:ea typeface="Calibri" pitchFamily="34" charset="-122"/>
                <a:cs typeface="Calibri" pitchFamily="34" charset="-120"/>
              </a:rPr>
              <a:t>الصندوق الرئيسي للمجموعة. يدعم الشركات الصغيرة والمتوسطة والمشروعات في جميع القطاعات بالاستثمار المشترك المباشر.</a:t>
            </a:r>
            <a:endParaRPr lang="en-US" sz="950" dirty="0"/>
          </a:p>
        </p:txBody>
      </p:sp>
      <p:sp>
        <p:nvSpPr>
          <p:cNvPr id="15" name="Shape 11"/>
          <p:cNvSpPr/>
          <p:nvPr/>
        </p:nvSpPr>
        <p:spPr>
          <a:xfrm>
            <a:off x="3172968" y="1691640"/>
            <a:ext cx="2697480" cy="1417320"/>
          </a:xfrm>
          <a:prstGeom prst="rect">
            <a:avLst/>
          </a:prstGeom>
          <a:solidFill>
            <a:srgbClr val="F8F9F4"/>
          </a:solidFill>
          <a:ln w="12700">
            <a:solidFill>
              <a:srgbClr val="E5E8DC"/>
            </a:solidFill>
            <a:prstDash val="solid"/>
          </a:ln>
          <a:effectLst>
            <a:outerShdw blurRad="127000" dist="381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6" name="Shape 12"/>
          <p:cNvSpPr/>
          <p:nvPr/>
        </p:nvSpPr>
        <p:spPr>
          <a:xfrm>
            <a:off x="3172968" y="1691640"/>
            <a:ext cx="2697480" cy="45720"/>
          </a:xfrm>
          <a:prstGeom prst="rect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82696" y="1783080"/>
            <a:ext cx="347472" cy="347472"/>
          </a:xfrm>
          <a:prstGeom prst="rect">
            <a:avLst/>
          </a:prstGeom>
        </p:spPr>
      </p:pic>
      <p:sp>
        <p:nvSpPr>
          <p:cNvPr id="18" name="Shape 13"/>
          <p:cNvSpPr/>
          <p:nvPr/>
        </p:nvSpPr>
        <p:spPr>
          <a:xfrm>
            <a:off x="5321808" y="1801368"/>
            <a:ext cx="457200" cy="228600"/>
          </a:xfrm>
          <a:prstGeom prst="rect">
            <a:avLst/>
          </a:prstGeom>
          <a:solidFill>
            <a:srgbClr val="BBC097"/>
          </a:solidFill>
          <a:ln w="12700">
            <a:solidFill>
              <a:srgbClr val="BBC09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4"/>
          <p:cNvSpPr/>
          <p:nvPr/>
        </p:nvSpPr>
        <p:spPr>
          <a:xfrm>
            <a:off x="5321808" y="1801368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r" rtl="1">
              <a:buNone/>
            </a:pPr>
            <a:r>
              <a:rPr lang="ar-SA" sz="710" b="1" dirty="0" rtl="1">
                <a:solidFill>
                  <a:srgbClr val="FFFFFF"/>
                </a:solidFill>
                <a:latin typeface="Noto Sans Arabic"/>
              </a:rPr>
              <a:t>الضيافة</a:t>
            </a:r>
            <a:endParaRPr lang="en-US" sz="700" dirty="0"/>
          </a:p>
        </p:txBody>
      </p:sp>
      <p:sp>
        <p:nvSpPr>
          <p:cNvPr id="20" name="Text 15"/>
          <p:cNvSpPr/>
          <p:nvPr/>
        </p:nvSpPr>
        <p:spPr>
          <a:xfrm>
            <a:off x="3282696" y="2167128"/>
            <a:ext cx="248716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r" rtl="1">
              <a:buNone/>
            </a:pPr>
            <a:r>
              <a:rPr lang="ar-SA" sz="1050" b="1" dirty="0" rtl="1">
                <a:solidFill>
                  <a:srgbClr val="7A8C3A"/>
                </a:solidFill>
                <a:latin typeface="Noto Sans Arabic" pitchFamily="34" charset="0"/>
                <a:ea typeface="Calibri" pitchFamily="34" charset="-122"/>
                <a:cs typeface="Calibri" pitchFamily="34" charset="-120"/>
              </a:rPr>
              <a:t>صندوق TDHI لتطوير HORECA</a:t>
            </a:r>
            <a:endParaRPr lang="en-US" sz="1050" dirty="0"/>
          </a:p>
        </p:txBody>
      </p:sp>
      <p:sp>
        <p:nvSpPr>
          <p:cNvPr id="21" name="Text 16"/>
          <p:cNvSpPr/>
          <p:nvPr/>
        </p:nvSpPr>
        <p:spPr>
          <a:xfrm>
            <a:off x="3282696" y="2560320"/>
            <a:ext cx="2487168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r" rtl="1">
              <a:buNone/>
            </a:pPr>
            <a:r>
              <a:rPr lang="ar-SA" sz="950" dirty="0" rtl="1">
                <a:solidFill>
                  <a:srgbClr val="3D4A2E"/>
                </a:solidFill>
                <a:latin typeface="Noto Sans Arabic" pitchFamily="34" charset="0"/>
                <a:ea typeface="Calibri" pitchFamily="34" charset="-122"/>
                <a:cs typeface="Calibri" pitchFamily="34" charset="-120"/>
              </a:rPr>
              <a:t>مخصص للمطاعم والضيافة وخدمات الطعام، بإشراف مباشر من قسم HORECA.</a:t>
            </a:r>
            <a:endParaRPr lang="en-US" sz="950" dirty="0"/>
          </a:p>
        </p:txBody>
      </p:sp>
      <p:sp>
        <p:nvSpPr>
          <p:cNvPr id="22" name="Shape 17"/>
          <p:cNvSpPr/>
          <p:nvPr/>
        </p:nvSpPr>
        <p:spPr>
          <a:xfrm>
            <a:off x="6016752" y="1691640"/>
            <a:ext cx="2697480" cy="1417320"/>
          </a:xfrm>
          <a:prstGeom prst="rect">
            <a:avLst/>
          </a:prstGeom>
          <a:solidFill>
            <a:srgbClr val="F8F9F4"/>
          </a:solidFill>
          <a:ln w="12700">
            <a:solidFill>
              <a:srgbClr val="E5E8DC"/>
            </a:solidFill>
            <a:prstDash val="solid"/>
          </a:ln>
          <a:effectLst>
            <a:outerShdw blurRad="127000" dist="381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3" name="Shape 18"/>
          <p:cNvSpPr/>
          <p:nvPr/>
        </p:nvSpPr>
        <p:spPr>
          <a:xfrm>
            <a:off x="6016752" y="1691640"/>
            <a:ext cx="2697480" cy="45720"/>
          </a:xfrm>
          <a:prstGeom prst="rect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4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6480" y="1783080"/>
            <a:ext cx="347472" cy="347472"/>
          </a:xfrm>
          <a:prstGeom prst="rect">
            <a:avLst/>
          </a:prstGeom>
        </p:spPr>
      </p:pic>
      <p:sp>
        <p:nvSpPr>
          <p:cNvPr id="25" name="Shape 19"/>
          <p:cNvSpPr/>
          <p:nvPr/>
        </p:nvSpPr>
        <p:spPr>
          <a:xfrm>
            <a:off x="8165592" y="1801368"/>
            <a:ext cx="457200" cy="228600"/>
          </a:xfrm>
          <a:prstGeom prst="rect">
            <a:avLst/>
          </a:prstGeom>
          <a:solidFill>
            <a:srgbClr val="BBC097"/>
          </a:solidFill>
          <a:ln w="12700">
            <a:solidFill>
              <a:srgbClr val="BBC09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0"/>
          <p:cNvSpPr/>
          <p:nvPr/>
        </p:nvSpPr>
        <p:spPr>
          <a:xfrm>
            <a:off x="8165592" y="1801368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r" rtl="1">
              <a:buNone/>
            </a:pPr>
            <a:r>
              <a:rPr lang="ar-SA" sz="710" b="1" dirty="0" rtl="1">
                <a:solidFill>
                  <a:srgbClr val="FFFFFF"/>
                </a:solidFill>
                <a:latin typeface="Noto Sans Arabic"/>
              </a:rPr>
              <a:t>الرفاهية</a:t>
            </a:r>
            <a:endParaRPr lang="en-US" sz="700" dirty="0"/>
          </a:p>
        </p:txBody>
      </p:sp>
      <p:sp>
        <p:nvSpPr>
          <p:cNvPr id="27" name="Text 21"/>
          <p:cNvSpPr/>
          <p:nvPr/>
        </p:nvSpPr>
        <p:spPr>
          <a:xfrm>
            <a:off x="6126480" y="2167128"/>
            <a:ext cx="248716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r" rtl="1">
              <a:buNone/>
            </a:pPr>
            <a:r>
              <a:rPr lang="ar-SA" sz="1050" b="1" dirty="0" rtl="1">
                <a:solidFill>
                  <a:srgbClr val="7A8C3A"/>
                </a:solidFill>
                <a:latin typeface="Noto Sans Arabic" pitchFamily="34" charset="0"/>
                <a:ea typeface="Calibri" pitchFamily="34" charset="-122"/>
                <a:cs typeface="Calibri" pitchFamily="34" charset="-120"/>
              </a:rPr>
              <a:t>صندوق TDHI للاستثمار في الرفاهية</a:t>
            </a:r>
            <a:endParaRPr lang="en-US" sz="1050" dirty="0"/>
          </a:p>
        </p:txBody>
      </p:sp>
      <p:sp>
        <p:nvSpPr>
          <p:cNvPr id="28" name="Text 22"/>
          <p:cNvSpPr/>
          <p:nvPr/>
        </p:nvSpPr>
        <p:spPr>
          <a:xfrm>
            <a:off x="6126480" y="2560320"/>
            <a:ext cx="2487168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r" rtl="1">
              <a:buNone/>
            </a:pPr>
            <a:r>
              <a:rPr lang="ar-SA" sz="775" dirty="0" rtl="1">
                <a:solidFill>
                  <a:srgbClr val="3D4A2E"/>
                </a:solidFill>
                <a:latin typeface="Noto Sans Arabic" pitchFamily="34" charset="0"/>
                <a:ea typeface="Calibri" pitchFamily="34" charset="-122"/>
                <a:cs typeface="Calibri" pitchFamily="34" charset="-120"/>
              </a:rPr>
              <a:t>للمنتجات والعلامات الفاخرة ذات الإمكانات العالية، مع اختيار صارم قائم على خبرة القطاع.</a:t>
            </a:r>
            <a:endParaRPr lang="en-US" sz="950" dirty="0"/>
          </a:p>
        </p:txBody>
      </p:sp>
      <p:sp>
        <p:nvSpPr>
          <p:cNvPr id="29" name="Shape 23"/>
          <p:cNvSpPr/>
          <p:nvPr/>
        </p:nvSpPr>
        <p:spPr>
          <a:xfrm>
            <a:off x="320040" y="3246120"/>
            <a:ext cx="2697480" cy="1417320"/>
          </a:xfrm>
          <a:prstGeom prst="rect">
            <a:avLst/>
          </a:prstGeom>
          <a:solidFill>
            <a:srgbClr val="F8F9F4"/>
          </a:solidFill>
          <a:ln w="12700">
            <a:solidFill>
              <a:srgbClr val="E5E8DC"/>
            </a:solidFill>
            <a:prstDash val="solid"/>
          </a:ln>
          <a:effectLst>
            <a:outerShdw blurRad="127000" dist="381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0" name="Shape 24"/>
          <p:cNvSpPr/>
          <p:nvPr/>
        </p:nvSpPr>
        <p:spPr>
          <a:xfrm>
            <a:off x="320040" y="3246120"/>
            <a:ext cx="2697480" cy="45720"/>
          </a:xfrm>
          <a:prstGeom prst="rect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1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9768" y="3337560"/>
            <a:ext cx="347472" cy="347472"/>
          </a:xfrm>
          <a:prstGeom prst="rect">
            <a:avLst/>
          </a:prstGeom>
        </p:spPr>
      </p:pic>
      <p:sp>
        <p:nvSpPr>
          <p:cNvPr id="32" name="Shape 25"/>
          <p:cNvSpPr/>
          <p:nvPr/>
        </p:nvSpPr>
        <p:spPr>
          <a:xfrm>
            <a:off x="2468880" y="3355848"/>
            <a:ext cx="457200" cy="228600"/>
          </a:xfrm>
          <a:prstGeom prst="rect">
            <a:avLst/>
          </a:prstGeom>
          <a:solidFill>
            <a:srgbClr val="BBC097"/>
          </a:solidFill>
          <a:ln w="12700">
            <a:solidFill>
              <a:srgbClr val="BBC09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Text 26"/>
          <p:cNvSpPr/>
          <p:nvPr/>
        </p:nvSpPr>
        <p:spPr>
          <a:xfrm>
            <a:off x="2468880" y="3355848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r" rtl="1">
              <a:buNone/>
            </a:pPr>
            <a:r>
              <a:rPr lang="ar-SA" sz="710" b="1" dirty="0" rtl="1">
                <a:solidFill>
                  <a:srgbClr val="FFFFFF"/>
                </a:solidFill>
                <a:latin typeface="Noto Sans Arabic"/>
              </a:rPr>
              <a:t>النبيذ</a:t>
            </a:r>
            <a:endParaRPr lang="en-US" sz="700" dirty="0"/>
          </a:p>
        </p:txBody>
      </p:sp>
      <p:sp>
        <p:nvSpPr>
          <p:cNvPr id="34" name="Text 27"/>
          <p:cNvSpPr/>
          <p:nvPr/>
        </p:nvSpPr>
        <p:spPr>
          <a:xfrm>
            <a:off x="429768" y="3721608"/>
            <a:ext cx="248716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r" rtl="1">
              <a:buNone/>
            </a:pPr>
            <a:r>
              <a:rPr lang="ar-SA" sz="1050" b="1" dirty="0" rtl="1">
                <a:solidFill>
                  <a:srgbClr val="7A8C3A"/>
                </a:solidFill>
                <a:latin typeface="Noto Sans Arabic" pitchFamily="34" charset="0"/>
                <a:ea typeface="Calibri" pitchFamily="34" charset="-122"/>
                <a:cs typeface="Calibri" pitchFamily="34" charset="-120"/>
              </a:rPr>
              <a:t>صندوق TDHI للنبيذ</a:t>
            </a:r>
            <a:endParaRPr lang="en-US" sz="1050" dirty="0"/>
          </a:p>
        </p:txBody>
      </p:sp>
      <p:sp>
        <p:nvSpPr>
          <p:cNvPr id="35" name="Text 28"/>
          <p:cNvSpPr/>
          <p:nvPr/>
        </p:nvSpPr>
        <p:spPr>
          <a:xfrm>
            <a:off x="429768" y="4114800"/>
            <a:ext cx="2487168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r" rtl="1">
              <a:buNone/>
            </a:pPr>
            <a:r>
              <a:rPr lang="ar-SA" sz="950" dirty="0" rtl="1">
                <a:solidFill>
                  <a:srgbClr val="3D4A2E"/>
                </a:solidFill>
                <a:latin typeface="Noto Sans Arabic" pitchFamily="34" charset="0"/>
                <a:ea typeface="Calibri" pitchFamily="34" charset="-122"/>
                <a:cs typeface="Calibri" pitchFamily="34" charset="-120"/>
              </a:rPr>
              <a:t>مخصص لقطاع النبيذ الإيطالي والعالمي، مدعوم بخبرات متخصصة.</a:t>
            </a:r>
            <a:endParaRPr lang="en-US" sz="950" dirty="0"/>
          </a:p>
        </p:txBody>
      </p:sp>
      <p:sp>
        <p:nvSpPr>
          <p:cNvPr id="36" name="Shape 29"/>
          <p:cNvSpPr/>
          <p:nvPr/>
        </p:nvSpPr>
        <p:spPr>
          <a:xfrm>
            <a:off x="3172968" y="3246120"/>
            <a:ext cx="2697480" cy="1417320"/>
          </a:xfrm>
          <a:prstGeom prst="rect">
            <a:avLst/>
          </a:prstGeom>
          <a:solidFill>
            <a:srgbClr val="F8F9F4"/>
          </a:solidFill>
          <a:ln w="12700">
            <a:solidFill>
              <a:srgbClr val="E5E8DC"/>
            </a:solidFill>
            <a:prstDash val="solid"/>
          </a:ln>
          <a:effectLst>
            <a:outerShdw blurRad="127000" dist="381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7" name="Shape 30"/>
          <p:cNvSpPr/>
          <p:nvPr/>
        </p:nvSpPr>
        <p:spPr>
          <a:xfrm>
            <a:off x="3172968" y="3246120"/>
            <a:ext cx="2697480" cy="45720"/>
          </a:xfrm>
          <a:prstGeom prst="rect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8" name="Image 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82696" y="3337560"/>
            <a:ext cx="347472" cy="347472"/>
          </a:xfrm>
          <a:prstGeom prst="rect">
            <a:avLst/>
          </a:prstGeom>
        </p:spPr>
      </p:pic>
      <p:sp>
        <p:nvSpPr>
          <p:cNvPr id="39" name="Shape 31"/>
          <p:cNvSpPr/>
          <p:nvPr/>
        </p:nvSpPr>
        <p:spPr>
          <a:xfrm>
            <a:off x="5321808" y="3355848"/>
            <a:ext cx="457200" cy="228600"/>
          </a:xfrm>
          <a:prstGeom prst="rect">
            <a:avLst/>
          </a:prstGeom>
          <a:solidFill>
            <a:srgbClr val="BBC097"/>
          </a:solidFill>
          <a:ln w="12700">
            <a:solidFill>
              <a:srgbClr val="BBC09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0" name="Text 32"/>
          <p:cNvSpPr/>
          <p:nvPr/>
        </p:nvSpPr>
        <p:spPr>
          <a:xfrm>
            <a:off x="5321808" y="3355848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r" rtl="1">
              <a:buNone/>
            </a:pPr>
            <a:r>
              <a:rPr lang="ar-SA" sz="710" b="1" dirty="0" rtl="1">
                <a:solidFill>
                  <a:srgbClr val="FFFFFF"/>
                </a:solidFill>
                <a:latin typeface="Noto Sans Arabic"/>
              </a:rPr>
              <a:t>التكنولوجيا</a:t>
            </a:r>
            <a:endParaRPr lang="en-US" sz="700" dirty="0"/>
          </a:p>
        </p:txBody>
      </p:sp>
      <p:sp>
        <p:nvSpPr>
          <p:cNvPr id="41" name="Text 33"/>
          <p:cNvSpPr/>
          <p:nvPr/>
        </p:nvSpPr>
        <p:spPr>
          <a:xfrm>
            <a:off x="3282696" y="3721608"/>
            <a:ext cx="248716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r" rtl="1">
              <a:buNone/>
            </a:pPr>
            <a:r>
              <a:rPr lang="ar-SA" sz="1050" b="1" dirty="0" rtl="1">
                <a:solidFill>
                  <a:srgbClr val="7A8C3A"/>
                </a:solidFill>
                <a:latin typeface="Noto Sans Arabic" pitchFamily="34" charset="0"/>
                <a:ea typeface="Calibri" pitchFamily="34" charset="-122"/>
                <a:cs typeface="Calibri" pitchFamily="34" charset="-120"/>
              </a:rPr>
              <a:t>صندوق TDHI للذكاء الاصطناعي</a:t>
            </a:r>
            <a:endParaRPr lang="en-US" sz="1050" dirty="0"/>
          </a:p>
        </p:txBody>
      </p:sp>
      <p:sp>
        <p:nvSpPr>
          <p:cNvPr id="42" name="Text 34"/>
          <p:cNvSpPr/>
          <p:nvPr/>
        </p:nvSpPr>
        <p:spPr>
          <a:xfrm>
            <a:off x="3282696" y="4114800"/>
            <a:ext cx="2487168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r" rtl="1">
              <a:buNone/>
            </a:pPr>
            <a:r>
              <a:rPr lang="ar-SA" sz="775" dirty="0" rtl="1">
                <a:solidFill>
                  <a:srgbClr val="3D4A2E"/>
                </a:solidFill>
                <a:latin typeface="Noto Sans Arabic" pitchFamily="34" charset="0"/>
                <a:ea typeface="Calibri" pitchFamily="34" charset="-122"/>
                <a:cs typeface="Calibri" pitchFamily="34" charset="-120"/>
              </a:rPr>
              <a:t>للشركات الناشئة والصغيرة والمتوسطة في الذكاء الاصطناعي، مع رؤية تقنية ودعم استراتيجي.</a:t>
            </a:r>
            <a:endParaRPr lang="en-US" sz="950" dirty="0"/>
          </a:p>
        </p:txBody>
      </p:sp>
      <p:sp>
        <p:nvSpPr>
          <p:cNvPr id="43" name="Shape 35"/>
          <p:cNvSpPr/>
          <p:nvPr/>
        </p:nvSpPr>
        <p:spPr>
          <a:xfrm>
            <a:off x="6016752" y="3246120"/>
            <a:ext cx="2697480" cy="1417320"/>
          </a:xfrm>
          <a:prstGeom prst="rect">
            <a:avLst/>
          </a:prstGeom>
          <a:solidFill>
            <a:srgbClr val="F8F9F4"/>
          </a:solidFill>
          <a:ln w="12700">
            <a:solidFill>
              <a:srgbClr val="E5E8DC"/>
            </a:solidFill>
            <a:prstDash val="solid"/>
          </a:ln>
          <a:effectLst>
            <a:outerShdw blurRad="127000" dist="381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44" name="Shape 36"/>
          <p:cNvSpPr/>
          <p:nvPr/>
        </p:nvSpPr>
        <p:spPr>
          <a:xfrm>
            <a:off x="6016752" y="3246120"/>
            <a:ext cx="2697480" cy="45720"/>
          </a:xfrm>
          <a:prstGeom prst="rect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45" name="Image 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26480" y="3337560"/>
            <a:ext cx="347472" cy="347472"/>
          </a:xfrm>
          <a:prstGeom prst="rect">
            <a:avLst/>
          </a:prstGeom>
        </p:spPr>
      </p:pic>
      <p:sp>
        <p:nvSpPr>
          <p:cNvPr id="46" name="Shape 37"/>
          <p:cNvSpPr/>
          <p:nvPr/>
        </p:nvSpPr>
        <p:spPr>
          <a:xfrm>
            <a:off x="8165592" y="3355848"/>
            <a:ext cx="457200" cy="228600"/>
          </a:xfrm>
          <a:prstGeom prst="rect">
            <a:avLst/>
          </a:prstGeom>
          <a:solidFill>
            <a:srgbClr val="BBC097"/>
          </a:solidFill>
          <a:ln w="12700">
            <a:solidFill>
              <a:srgbClr val="BBC09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7" name="Text 38"/>
          <p:cNvSpPr/>
          <p:nvPr/>
        </p:nvSpPr>
        <p:spPr>
          <a:xfrm>
            <a:off x="8165592" y="3355848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r" rtl="1">
              <a:buNone/>
            </a:pPr>
            <a:r>
              <a:rPr lang="ar-SA" sz="710" b="1" dirty="0" rtl="1">
                <a:solidFill>
                  <a:srgbClr val="FFFFFF"/>
                </a:solidFill>
                <a:latin typeface="Noto Sans Arabic"/>
              </a:rPr>
              <a:t>التصميم</a:t>
            </a:r>
            <a:endParaRPr lang="en-US" sz="700" dirty="0"/>
          </a:p>
        </p:txBody>
      </p:sp>
      <p:sp>
        <p:nvSpPr>
          <p:cNvPr id="48" name="Text 39"/>
          <p:cNvSpPr/>
          <p:nvPr/>
        </p:nvSpPr>
        <p:spPr>
          <a:xfrm>
            <a:off x="6126480" y="3721608"/>
            <a:ext cx="248716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r" rtl="1">
              <a:buNone/>
            </a:pPr>
            <a:r>
              <a:rPr lang="ar-SA" sz="1025" b="1" dirty="0" rtl="1">
                <a:solidFill>
                  <a:srgbClr val="7A8C3A"/>
                </a:solidFill>
                <a:latin typeface="Noto Sans Arabic" pitchFamily="34" charset="0"/>
                <a:ea typeface="Calibri" pitchFamily="34" charset="-122"/>
                <a:cs typeface="Calibri" pitchFamily="34" charset="-120"/>
              </a:rPr>
              <a:t>صندوق TDHI لتطوير التصميم الصناعي</a:t>
            </a:r>
            <a:endParaRPr lang="en-US" sz="1050" dirty="0"/>
          </a:p>
        </p:txBody>
      </p:sp>
      <p:sp>
        <p:nvSpPr>
          <p:cNvPr id="49" name="Text 40"/>
          <p:cNvSpPr/>
          <p:nvPr/>
        </p:nvSpPr>
        <p:spPr>
          <a:xfrm>
            <a:off x="6126480" y="4114800"/>
            <a:ext cx="2487168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r" rtl="1">
              <a:buNone/>
            </a:pPr>
            <a:r>
              <a:rPr lang="ar-SA" sz="825" dirty="0" rtl="1">
                <a:solidFill>
                  <a:srgbClr val="3D4A2E"/>
                </a:solidFill>
                <a:latin typeface="Noto Sans Arabic" pitchFamily="34" charset="0"/>
                <a:ea typeface="Calibri" pitchFamily="34" charset="-122"/>
                <a:cs typeface="Calibri" pitchFamily="34" charset="-120"/>
              </a:rPr>
              <a:t>لمشروعات التصميم الصناعي وابتكار المنتجات، ويرتبط بموقع industrialdesign-tdhi.com.</a:t>
            </a:r>
            <a:endParaRPr lang="en-US" sz="950" dirty="0"/>
          </a:p>
        </p:txBody>
      </p:sp>
      <p:sp>
        <p:nvSpPr>
          <p:cNvPr id="50" name="Shape 41"/>
          <p:cNvSpPr/>
          <p:nvPr/>
        </p:nvSpPr>
        <p:spPr>
          <a:xfrm>
            <a:off x="0" y="4773168"/>
            <a:ext cx="9144000" cy="370332"/>
          </a:xfrm>
          <a:prstGeom prst="rect">
            <a:avLst/>
          </a:prstGeom>
          <a:solidFill>
            <a:srgbClr val="F8F9F4"/>
          </a:solidFill>
          <a:ln w="12700">
            <a:solidFill>
              <a:srgbClr val="E5E8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1" name="Shape 42"/>
          <p:cNvSpPr/>
          <p:nvPr/>
        </p:nvSpPr>
        <p:spPr>
          <a:xfrm>
            <a:off x="0" y="4773168"/>
            <a:ext cx="9144000" cy="27432"/>
          </a:xfrm>
          <a:prstGeom prst="rect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2" name="Text 43"/>
          <p:cNvSpPr/>
          <p:nvPr/>
        </p:nvSpPr>
        <p:spPr>
          <a:xfrm>
            <a:off x="365760" y="4809744"/>
            <a:ext cx="8412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6B7A5A"/>
                </a:solidFill>
              </a:rPr>
              <a:t>www.tdhistartup.com  ·  info@tdhi-international.com  ·  </a:t>
            </a:r>
            <a:endParaRPr lang="en-US" sz="1000" dirty="0"/>
          </a:p>
        </p:txBody>
      </p:sp>
      <p:pic>
        <p:nvPicPr>
          <p:cNvPr id="53" name="Image 0" descr="/home/claude/tdhi_startup/logo_color_transparent.png">
            <a:extLst>
              <a:ext uri="{FF2B5EF4-FFF2-40B4-BE49-F238E27FC236}">
                <a16:creationId xmlns:a16="http://schemas.microsoft.com/office/drawing/2014/main" id="{21379F6C-6089-D66E-EB1D-F0F28E9E24F8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201168" y="36576"/>
            <a:ext cx="367066" cy="457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9144000" cy="530352"/>
          </a:xfrm>
          <a:prstGeom prst="rect">
            <a:avLst/>
          </a:prstGeom>
          <a:solidFill>
            <a:srgbClr val="7A8C3A"/>
          </a:solidFill>
          <a:ln w="12700">
            <a:solidFill>
              <a:srgbClr val="7A8C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6858000" y="109728"/>
            <a:ext cx="2148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r" rtl="1">
              <a:buNone/>
            </a:pPr>
            <a:r>
              <a:rPr lang="ar-SA" sz="1000" kern="0" spc="200" dirty="0" rtl="1">
                <a:solidFill>
                  <a:srgbClr val="E5E8DC"/>
                </a:solidFill>
                <a:latin typeface="Noto Sans Arabic"/>
              </a:rPr>
              <a:t>لماذا تختاروننا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365760" y="685800"/>
            <a:ext cx="8412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r" rtl="1">
              <a:buNone/>
            </a:pPr>
            <a:r>
              <a:rPr lang="ar-SA" sz="2475" b="1" dirty="0" rtl="1">
                <a:solidFill>
                  <a:srgbClr val="7A8C3A"/>
                </a:solidFill>
                <a:latin typeface="Noto Sans Arabic" pitchFamily="34" charset="0"/>
                <a:ea typeface="Georgia" pitchFamily="34" charset="-122"/>
                <a:cs typeface="Georgia" pitchFamily="34" charset="-120"/>
              </a:rPr>
              <a:t>لماذا تختارون TDHI STARTUP</a:t>
            </a:r>
            <a:endParaRPr lang="en-US" sz="2600" dirty="0"/>
          </a:p>
        </p:txBody>
      </p:sp>
      <p:sp>
        <p:nvSpPr>
          <p:cNvPr id="7" name="Shape 4"/>
          <p:cNvSpPr/>
          <p:nvPr/>
        </p:nvSpPr>
        <p:spPr>
          <a:xfrm>
            <a:off x="201168" y="1298448"/>
            <a:ext cx="54864" cy="3337560"/>
          </a:xfrm>
          <a:prstGeom prst="rect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411480" y="1298448"/>
            <a:ext cx="4434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r" rtl="1">
              <a:buNone/>
            </a:pPr>
            <a:r>
              <a:rPr lang="ar-SA" sz="1400" i="1" dirty="0" rtl="1">
                <a:solidFill>
                  <a:srgbClr val="7A8C3A"/>
                </a:solidFill>
                <a:latin typeface="Noto Sans Arabic" pitchFamily="34" charset="0"/>
                <a:ea typeface="Georgia" pitchFamily="34" charset="-122"/>
                <a:cs typeface="Georgia" pitchFamily="34" charset="-120"/>
              </a:rPr>
              <a:t>«هل لديكم شكوك؟ اطلبوا الاعتماد، ودعونا نعمل، فالنتائج ستتحدث عن نفسها.»</a:t>
            </a:r>
            <a:endParaRPr lang="en-US" sz="1400" dirty="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480" y="2240280"/>
            <a:ext cx="347472" cy="347472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868680" y="2221992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r" rtl="1">
              <a:buNone/>
            </a:pPr>
            <a:r>
              <a:rPr lang="ar-SA" sz="1250" b="1" dirty="0" rtl="1">
                <a:solidFill>
                  <a:srgbClr val="7A8C3A"/>
                </a:solidFill>
                <a:latin typeface="Noto Sans Arabic" pitchFamily="34" charset="0"/>
                <a:ea typeface="Calibri" pitchFamily="34" charset="-122"/>
                <a:cs typeface="Calibri" pitchFamily="34" charset="-120"/>
              </a:rPr>
              <a:t>نتائج نثق بها</a:t>
            </a:r>
            <a:endParaRPr lang="en-US" sz="1300" dirty="0"/>
          </a:p>
        </p:txBody>
      </p:sp>
      <p:sp>
        <p:nvSpPr>
          <p:cNvPr id="11" name="Text 7"/>
          <p:cNvSpPr/>
          <p:nvPr/>
        </p:nvSpPr>
        <p:spPr>
          <a:xfrm>
            <a:off x="868680" y="2496312"/>
            <a:ext cx="3977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r" rtl="1">
              <a:buNone/>
            </a:pPr>
            <a:r>
              <a:rPr lang="ar-SA" sz="900" dirty="0" rtl="1">
                <a:solidFill>
                  <a:srgbClr val="6B7A5A"/>
                </a:solidFill>
                <a:latin typeface="Noto Sans Arabic" pitchFamily="34" charset="0"/>
                <a:ea typeface="Calibri" pitchFamily="34" charset="-122"/>
                <a:cs typeface="Calibri" pitchFamily="34" charset="-120"/>
              </a:rPr>
              <a:t>لا نقبل المهام إلا عندما نثق بقدرتنا على تقديم مساعدة ملموسة.</a:t>
            </a:r>
            <a:endParaRPr lang="en-US" sz="1150" dirty="0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480" y="2880360"/>
            <a:ext cx="347472" cy="347472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868680" y="2862072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r" rtl="1">
              <a:buNone/>
            </a:pPr>
            <a:r>
              <a:rPr lang="ar-SA" sz="1250" b="1" dirty="0" rtl="1">
                <a:solidFill>
                  <a:srgbClr val="7A8C3A"/>
                </a:solidFill>
                <a:latin typeface="Noto Sans Arabic" pitchFamily="34" charset="0"/>
                <a:ea typeface="Calibri" pitchFamily="34" charset="-122"/>
                <a:cs typeface="Calibri" pitchFamily="34" charset="-120"/>
              </a:rPr>
              <a:t>شراكة حقيقية</a:t>
            </a:r>
            <a:endParaRPr lang="en-US" sz="1300" dirty="0"/>
          </a:p>
        </p:txBody>
      </p:sp>
      <p:sp>
        <p:nvSpPr>
          <p:cNvPr id="14" name="Text 9"/>
          <p:cNvSpPr/>
          <p:nvPr/>
        </p:nvSpPr>
        <p:spPr>
          <a:xfrm>
            <a:off x="868680" y="3136392"/>
            <a:ext cx="3977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r" rtl="1">
              <a:buNone/>
            </a:pPr>
            <a:r>
              <a:rPr lang="ar-SA" sz="900" dirty="0" rtl="1">
                <a:solidFill>
                  <a:srgbClr val="6B7A5A"/>
                </a:solidFill>
                <a:latin typeface="Noto Sans Arabic" pitchFamily="34" charset="0"/>
                <a:ea typeface="Calibri" pitchFamily="34" charset="-122"/>
                <a:cs typeface="Calibri" pitchFamily="34" charset="-120"/>
              </a:rPr>
              <a:t>لسنا مجرد مزود للخدمات؛ بل نتشارك الرؤية والمسؤولية والنتائج.</a:t>
            </a:r>
            <a:endParaRPr lang="en-US" sz="1150" dirty="0"/>
          </a:p>
        </p:txBody>
      </p:sp>
      <p:pic>
        <p:nvPicPr>
          <p:cNvPr id="15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1480" y="3520440"/>
            <a:ext cx="347472" cy="347472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868680" y="3502152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r" rtl="1">
              <a:buNone/>
            </a:pPr>
            <a:r>
              <a:rPr lang="ar-SA" sz="1250" b="1" dirty="0" rtl="1">
                <a:solidFill>
                  <a:srgbClr val="7A8C3A"/>
                </a:solidFill>
                <a:latin typeface="Noto Sans Arabic" pitchFamily="34" charset="0"/>
                <a:ea typeface="Calibri" pitchFamily="34" charset="-122"/>
                <a:cs typeface="Calibri" pitchFamily="34" charset="-120"/>
              </a:rPr>
              <a:t>خبرة عالمية</a:t>
            </a:r>
            <a:endParaRPr lang="en-US" sz="1300" dirty="0"/>
          </a:p>
        </p:txBody>
      </p:sp>
      <p:sp>
        <p:nvSpPr>
          <p:cNvPr id="17" name="Text 11"/>
          <p:cNvSpPr/>
          <p:nvPr/>
        </p:nvSpPr>
        <p:spPr>
          <a:xfrm>
            <a:off x="868680" y="3776472"/>
            <a:ext cx="3977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r" rtl="1">
              <a:buNone/>
            </a:pPr>
            <a:r>
              <a:rPr lang="ar-SA" sz="750" dirty="0" rtl="1">
                <a:solidFill>
                  <a:srgbClr val="6B7A5A"/>
                </a:solidFill>
                <a:latin typeface="Noto Sans Arabic" pitchFamily="34" charset="0"/>
                <a:ea typeface="Calibri" pitchFamily="34" charset="-122"/>
                <a:cs typeface="Calibri" pitchFamily="34" charset="-120"/>
              </a:rPr>
              <a:t>خبرة تتجاوز 35 عاماً، وأكثر من 85 قطاعاً، وحضور في EMEA والأسواق الدولية.</a:t>
            </a:r>
            <a:endParaRPr lang="en-US" sz="1150" dirty="0"/>
          </a:p>
        </p:txBody>
      </p:sp>
      <p:pic>
        <p:nvPicPr>
          <p:cNvPr id="18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1480" y="4160520"/>
            <a:ext cx="347472" cy="347472"/>
          </a:xfrm>
          <a:prstGeom prst="rect">
            <a:avLst/>
          </a:prstGeom>
        </p:spPr>
      </p:pic>
      <p:sp>
        <p:nvSpPr>
          <p:cNvPr id="19" name="Text 12"/>
          <p:cNvSpPr/>
          <p:nvPr/>
        </p:nvSpPr>
        <p:spPr>
          <a:xfrm>
            <a:off x="868680" y="4142232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r" rtl="1">
              <a:buNone/>
            </a:pPr>
            <a:r>
              <a:rPr lang="ar-SA" sz="1250" b="1" dirty="0" rtl="1">
                <a:solidFill>
                  <a:srgbClr val="7A8C3A"/>
                </a:solidFill>
                <a:latin typeface="Noto Sans Arabic" pitchFamily="34" charset="0"/>
                <a:ea typeface="Calibri" pitchFamily="34" charset="-122"/>
                <a:cs typeface="Calibri" pitchFamily="34" charset="-120"/>
              </a:rPr>
              <a:t>استثمار مشترك مباشر</a:t>
            </a:r>
            <a:endParaRPr lang="en-US" sz="1300" dirty="0"/>
          </a:p>
        </p:txBody>
      </p:sp>
      <p:sp>
        <p:nvSpPr>
          <p:cNvPr id="20" name="Text 13"/>
          <p:cNvSpPr/>
          <p:nvPr/>
        </p:nvSpPr>
        <p:spPr>
          <a:xfrm>
            <a:off x="868680" y="4416552"/>
            <a:ext cx="3977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r" rtl="1">
              <a:buNone/>
            </a:pPr>
            <a:r>
              <a:rPr lang="ar-SA" sz="1150" dirty="0" rtl="1">
                <a:solidFill>
                  <a:srgbClr val="6B7A5A"/>
                </a:solidFill>
                <a:latin typeface="Noto Sans Arabic" pitchFamily="34" charset="0"/>
                <a:ea typeface="Calibri" pitchFamily="34" charset="-122"/>
                <a:cs typeface="Calibri" pitchFamily="34" charset="-120"/>
              </a:rPr>
              <a:t>تتحمل صناديقنا جزءاً من تكاليف الشركات المعتمدة.</a:t>
            </a:r>
            <a:endParaRPr lang="en-US" sz="1150" dirty="0"/>
          </a:p>
        </p:txBody>
      </p:sp>
      <p:sp>
        <p:nvSpPr>
          <p:cNvPr id="21" name="Shape 14"/>
          <p:cNvSpPr/>
          <p:nvPr/>
        </p:nvSpPr>
        <p:spPr>
          <a:xfrm>
            <a:off x="5257800" y="1234440"/>
            <a:ext cx="3566160" cy="3337560"/>
          </a:xfrm>
          <a:prstGeom prst="rect">
            <a:avLst/>
          </a:prstGeom>
          <a:solidFill>
            <a:srgbClr val="7A8C3A"/>
          </a:solidFill>
          <a:ln w="12700">
            <a:solidFill>
              <a:srgbClr val="7A8C3A"/>
            </a:solidFill>
            <a:prstDash val="solid"/>
          </a:ln>
          <a:effectLst>
            <a:outerShdw blurRad="127000" dist="381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2" name="Shape 15"/>
          <p:cNvSpPr/>
          <p:nvPr/>
        </p:nvSpPr>
        <p:spPr>
          <a:xfrm>
            <a:off x="5257800" y="1234440"/>
            <a:ext cx="3566160" cy="54864"/>
          </a:xfrm>
          <a:prstGeom prst="rect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16"/>
          <p:cNvSpPr/>
          <p:nvPr/>
        </p:nvSpPr>
        <p:spPr>
          <a:xfrm>
            <a:off x="5394960" y="1389888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r" rtl="1">
              <a:buNone/>
            </a:pPr>
            <a:r>
              <a:rPr lang="ar-SA" sz="1000" kern="0" spc="200" dirty="0" rtl="1">
                <a:solidFill>
                  <a:srgbClr val="BBC097"/>
                </a:solidFill>
                <a:latin typeface="Noto Sans Arabic"/>
              </a:rPr>
              <a:t>شهادة عميل</a:t>
            </a:r>
            <a:endParaRPr lang="en-US" sz="1000" dirty="0"/>
          </a:p>
        </p:txBody>
      </p:sp>
      <p:pic>
        <p:nvPicPr>
          <p:cNvPr id="24" name="Image 5" descr="preencoded.png"/>
          <p:cNvPicPr>
            <a:picLocks noChangeAspect="1"/>
          </p:cNvPicPr>
          <p:nvPr/>
        </p:nvPicPr>
        <p:blipFill>
          <a:blip r:embed="rId7">
            <a:alphaModFix amt="80000"/>
          </a:blip>
          <a:stretch>
            <a:fillRect/>
          </a:stretch>
        </p:blipFill>
        <p:spPr>
          <a:xfrm>
            <a:off x="6629400" y="1691640"/>
            <a:ext cx="548640" cy="548640"/>
          </a:xfrm>
          <a:prstGeom prst="rect">
            <a:avLst/>
          </a:prstGeom>
        </p:spPr>
      </p:pic>
      <p:sp>
        <p:nvSpPr>
          <p:cNvPr id="25" name="Text 17"/>
          <p:cNvSpPr/>
          <p:nvPr/>
        </p:nvSpPr>
        <p:spPr>
          <a:xfrm>
            <a:off x="5394960" y="2331720"/>
            <a:ext cx="32918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r" rtl="1">
              <a:buNone/>
            </a:pPr>
            <a:r>
              <a:rPr lang="ar-SA" sz="1600" i="1" dirty="0" rtl="1">
                <a:solidFill>
                  <a:srgbClr val="FFFFFF"/>
                </a:solidFill>
                <a:latin typeface="Noto Sans Arabic" pitchFamily="34" charset="0"/>
                <a:ea typeface="Georgia" pitchFamily="34" charset="-122"/>
                <a:cs typeface="Georgia" pitchFamily="34" charset="-120"/>
              </a:rPr>
              <a:t>«أثق بصندوق TDHI للتعافي والتنمية.»</a:t>
            </a:r>
            <a:endParaRPr lang="en-US" sz="1600" dirty="0"/>
          </a:p>
        </p:txBody>
      </p:sp>
      <p:sp>
        <p:nvSpPr>
          <p:cNvPr id="26" name="Text 18"/>
          <p:cNvSpPr/>
          <p:nvPr/>
        </p:nvSpPr>
        <p:spPr>
          <a:xfrm>
            <a:off x="5394960" y="3273552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BBC097"/>
                </a:solidFill>
              </a:rPr>
              <a:t>— Ing. Amedeo Felisa —</a:t>
            </a:r>
            <a:endParaRPr lang="en-US" sz="1200" dirty="0"/>
          </a:p>
        </p:txBody>
      </p:sp>
      <p:sp>
        <p:nvSpPr>
          <p:cNvPr id="27" name="Text 19"/>
          <p:cNvSpPr/>
          <p:nvPr/>
        </p:nvSpPr>
        <p:spPr>
          <a:xfrm>
            <a:off x="5394960" y="3566160"/>
            <a:ext cx="32918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r" rtl="1">
              <a:buNone/>
            </a:pPr>
            <a:r>
              <a:rPr lang="ar-SA" sz="1050" dirty="0" rtl="1">
                <a:solidFill>
                  <a:srgbClr val="E5E8DC"/>
                </a:solidFill>
                <a:latin typeface="Noto Sans Arabic" pitchFamily="34" charset="0"/>
                <a:ea typeface="Calibri" pitchFamily="34" charset="-122"/>
                <a:cs typeface="Calibri" pitchFamily="34" charset="-120"/>
              </a:rPr>
              <a:t>المدير التنفيذي لشركة FA Consult
الرئيس التنفيذي لشركة Aston Martin
الرئيس التنفيذي السابق لشركتي Ferrari Spa وFerrari N.V.</a:t>
            </a:r>
            <a:endParaRPr lang="en-US" sz="1100" dirty="0"/>
          </a:p>
        </p:txBody>
      </p:sp>
      <p:sp>
        <p:nvSpPr>
          <p:cNvPr id="28" name="Shape 20"/>
          <p:cNvSpPr/>
          <p:nvPr/>
        </p:nvSpPr>
        <p:spPr>
          <a:xfrm>
            <a:off x="0" y="4773168"/>
            <a:ext cx="9144000" cy="370332"/>
          </a:xfrm>
          <a:prstGeom prst="rect">
            <a:avLst/>
          </a:prstGeom>
          <a:solidFill>
            <a:srgbClr val="F8F9F4"/>
          </a:solidFill>
          <a:ln w="12700">
            <a:solidFill>
              <a:srgbClr val="E5E8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Shape 21"/>
          <p:cNvSpPr/>
          <p:nvPr/>
        </p:nvSpPr>
        <p:spPr>
          <a:xfrm>
            <a:off x="0" y="4773168"/>
            <a:ext cx="9144000" cy="27432"/>
          </a:xfrm>
          <a:prstGeom prst="rect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2"/>
          <p:cNvSpPr/>
          <p:nvPr/>
        </p:nvSpPr>
        <p:spPr>
          <a:xfrm>
            <a:off x="365760" y="4809744"/>
            <a:ext cx="8412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6B7A5A"/>
                </a:solidFill>
              </a:rPr>
              <a:t>www.tdhistartup.com  ·  info@tdhi-international.com  ·  </a:t>
            </a:r>
            <a:endParaRPr lang="en-US" sz="1000" dirty="0"/>
          </a:p>
        </p:txBody>
      </p:sp>
      <p:pic>
        <p:nvPicPr>
          <p:cNvPr id="31" name="Image 0" descr="/home/claude/tdhi_startup/logo_color_transparent.png">
            <a:extLst>
              <a:ext uri="{FF2B5EF4-FFF2-40B4-BE49-F238E27FC236}">
                <a16:creationId xmlns:a16="http://schemas.microsoft.com/office/drawing/2014/main" id="{68BE3F83-002E-EAB3-7F1D-1EC3D065C4A3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201168" y="36576"/>
            <a:ext cx="367066" cy="457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30352"/>
          </a:xfrm>
          <a:prstGeom prst="rect">
            <a:avLst/>
          </a:prstGeom>
          <a:solidFill>
            <a:srgbClr val="7A8C3A"/>
          </a:solidFill>
          <a:ln w="12700">
            <a:solidFill>
              <a:srgbClr val="7A8C3A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" name="Shape 1"/>
          <p:cNvSpPr/>
          <p:nvPr/>
        </p:nvSpPr>
        <p:spPr>
          <a:xfrm>
            <a:off x="0" y="530352"/>
            <a:ext cx="9144000" cy="36576"/>
          </a:xfrm>
          <a:prstGeom prst="rect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Text 2"/>
          <p:cNvSpPr/>
          <p:nvPr/>
        </p:nvSpPr>
        <p:spPr>
          <a:xfrm>
            <a:off x="7498080" y="128016"/>
            <a:ext cx="1508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r" rtl="1">
              <a:buNone/>
            </a:pPr>
            <a:r>
              <a:rPr lang="ar-SA" sz="1000" kern="0" spc="200" dirty="0" rtl="1">
                <a:solidFill>
                  <a:srgbClr val="E5E8DC"/>
                </a:solidFill>
                <a:latin typeface="Noto Sans Arabic"/>
              </a:rPr>
              <a:t>الاتصال</a:t>
            </a:r>
            <a:endParaRPr lang="en-US" sz="1000" dirty="0"/>
          </a:p>
        </p:txBody>
      </p:sp>
      <p:pic>
        <p:nvPicPr>
          <p:cNvPr id="6" name="Image 1" descr="/home/claude/tdhi_startup/magri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20040" y="685800"/>
            <a:ext cx="2606040" cy="3858768"/>
          </a:xfrm>
          <a:prstGeom prst="rect">
            <a:avLst/>
          </a:prstGeom>
        </p:spPr>
      </p:pic>
      <p:sp>
        <p:nvSpPr>
          <p:cNvPr id="7" name="Shape 3"/>
          <p:cNvSpPr/>
          <p:nvPr/>
        </p:nvSpPr>
        <p:spPr>
          <a:xfrm>
            <a:off x="320040" y="685800"/>
            <a:ext cx="2606040" cy="3858768"/>
          </a:xfrm>
          <a:prstGeom prst="rect">
            <a:avLst/>
          </a:prstGeom>
          <a:solidFill>
            <a:srgbClr val="FFFFFF">
              <a:alpha val="0"/>
            </a:srgbClr>
          </a:solidFill>
          <a:ln w="254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Text 4"/>
          <p:cNvSpPr/>
          <p:nvPr/>
        </p:nvSpPr>
        <p:spPr>
          <a:xfrm>
            <a:off x="3200400" y="713232"/>
            <a:ext cx="56692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7A8C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Dr. Paolo MAGRI</a:t>
            </a:r>
            <a:endParaRPr lang="en-US" sz="3200" dirty="0"/>
          </a:p>
        </p:txBody>
      </p:sp>
      <p:sp>
        <p:nvSpPr>
          <p:cNvPr id="9" name="Text 5"/>
          <p:cNvSpPr/>
          <p:nvPr/>
        </p:nvSpPr>
        <p:spPr>
          <a:xfrm>
            <a:off x="3200400" y="1335024"/>
            <a:ext cx="5486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r" rtl="1">
              <a:buNone/>
            </a:pPr>
            <a:r>
              <a:rPr lang="ar-SA" sz="1400" i="1" dirty="0" rtl="1">
                <a:solidFill>
                  <a:srgbClr val="96A844"/>
                </a:solidFill>
                <a:latin typeface="Noto Sans Arabic" pitchFamily="34" charset="0"/>
                <a:ea typeface="Calibri" pitchFamily="34" charset="-122"/>
                <a:cs typeface="Calibri" pitchFamily="34" charset="-120"/>
              </a:rPr>
              <a:t>المدير العام لـ TDHI ·</a:t>
            </a:r>
            <a:r>
              <a:rPr lang="en-US" sz="1400" i="1">
                <a:solidFill>
                  <a:srgbClr val="96A8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/>
            </a:r>
            <a:endParaRPr lang="en-US" sz="1400" dirty="0"/>
          </a:p>
        </p:txBody>
      </p:sp>
      <p:sp>
        <p:nvSpPr>
          <p:cNvPr id="10" name="Shape 6"/>
          <p:cNvSpPr/>
          <p:nvPr/>
        </p:nvSpPr>
        <p:spPr>
          <a:xfrm>
            <a:off x="3200400" y="1755648"/>
            <a:ext cx="5623560" cy="27432"/>
          </a:xfrm>
          <a:prstGeom prst="rect">
            <a:avLst/>
          </a:prstGeom>
          <a:solidFill>
            <a:srgbClr val="E5E8DC"/>
          </a:solidFill>
          <a:ln w="12700">
            <a:solidFill>
              <a:srgbClr val="E5E8D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0400" y="1975104"/>
            <a:ext cx="347472" cy="347472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3703320" y="1956816"/>
            <a:ext cx="5120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3D4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+370 6 502 0704   |   +39 348 256 7230</a:t>
            </a:r>
            <a:endParaRPr lang="en-US" sz="135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0400" y="2670048"/>
            <a:ext cx="347472" cy="347472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3703320" y="2651760"/>
            <a:ext cx="5120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3D4A2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/>
              </a:rPr>
              <a:t>generalmanager@tdhi-international.com</a:t>
            </a:r>
            <a:r>
              <a:rPr lang="en-US" sz="1350" dirty="0">
                <a:solidFill>
                  <a:srgbClr val="3D4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350" dirty="0"/>
          </a:p>
        </p:txBody>
      </p:sp>
      <p:pic>
        <p:nvPicPr>
          <p:cNvPr id="15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00400" y="3364992"/>
            <a:ext cx="347472" cy="347472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3703320" y="3346704"/>
            <a:ext cx="5120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3D4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Paolo Magri | LinkedIn</a:t>
            </a:r>
            <a:endParaRPr lang="en-US" sz="1350" dirty="0"/>
          </a:p>
        </p:txBody>
      </p:sp>
      <p:sp>
        <p:nvSpPr>
          <p:cNvPr id="17" name="Shape 10"/>
          <p:cNvSpPr/>
          <p:nvPr/>
        </p:nvSpPr>
        <p:spPr>
          <a:xfrm>
            <a:off x="3200400" y="4041648"/>
            <a:ext cx="5623560" cy="27432"/>
          </a:xfrm>
          <a:prstGeom prst="rect">
            <a:avLst/>
          </a:prstGeom>
          <a:solidFill>
            <a:srgbClr val="E5E8DC"/>
          </a:solidFill>
          <a:ln w="12700">
            <a:solidFill>
              <a:srgbClr val="E5E8D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Text 11"/>
          <p:cNvSpPr/>
          <p:nvPr/>
        </p:nvSpPr>
        <p:spPr>
          <a:xfrm>
            <a:off x="3218688" y="4133088"/>
            <a:ext cx="1417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i="1" dirty="0">
                <a:solidFill>
                  <a:srgbClr val="96A844"/>
                </a:solidFill>
              </a:rPr>
              <a:t>www.tdhistartup.com</a:t>
            </a:r>
            <a:endParaRPr lang="en-US" sz="850" dirty="0"/>
          </a:p>
        </p:txBody>
      </p:sp>
      <p:sp>
        <p:nvSpPr>
          <p:cNvPr id="19" name="Text 12"/>
          <p:cNvSpPr/>
          <p:nvPr/>
        </p:nvSpPr>
        <p:spPr>
          <a:xfrm>
            <a:off x="4681728" y="4133088"/>
            <a:ext cx="1417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i="1" dirty="0">
                <a:solidFill>
                  <a:srgbClr val="96A844"/>
                </a:solidFill>
              </a:rPr>
              <a:t>www.tdhi-group.com</a:t>
            </a:r>
            <a:endParaRPr lang="en-US" sz="850" dirty="0"/>
          </a:p>
        </p:txBody>
      </p:sp>
      <p:sp>
        <p:nvSpPr>
          <p:cNvPr id="20" name="Text 13"/>
          <p:cNvSpPr/>
          <p:nvPr/>
        </p:nvSpPr>
        <p:spPr>
          <a:xfrm>
            <a:off x="6144768" y="4133088"/>
            <a:ext cx="1417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i="1" dirty="0">
                <a:solidFill>
                  <a:srgbClr val="96A844"/>
                </a:solidFill>
              </a:rPr>
              <a:t>www.tdhi-international.com</a:t>
            </a:r>
            <a:endParaRPr lang="en-US" sz="850" dirty="0"/>
          </a:p>
        </p:txBody>
      </p:sp>
      <p:sp>
        <p:nvSpPr>
          <p:cNvPr id="21" name="Text 14"/>
          <p:cNvSpPr/>
          <p:nvPr/>
        </p:nvSpPr>
        <p:spPr>
          <a:xfrm>
            <a:off x="7607808" y="4133088"/>
            <a:ext cx="1417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i="1" dirty="0">
                <a:solidFill>
                  <a:srgbClr val="96A844"/>
                </a:solidFill>
              </a:rPr>
              <a:t>www.tdhi-italia.com</a:t>
            </a:r>
            <a:endParaRPr lang="en-US" sz="850" dirty="0"/>
          </a:p>
        </p:txBody>
      </p:sp>
      <p:sp>
        <p:nvSpPr>
          <p:cNvPr id="22" name="Shape 15"/>
          <p:cNvSpPr/>
          <p:nvPr/>
        </p:nvSpPr>
        <p:spPr>
          <a:xfrm>
            <a:off x="0" y="4507992"/>
            <a:ext cx="9144000" cy="635508"/>
          </a:xfrm>
          <a:prstGeom prst="rect">
            <a:avLst/>
          </a:prstGeom>
          <a:solidFill>
            <a:srgbClr val="F8F9F4"/>
          </a:solidFill>
          <a:ln w="12700">
            <a:solidFill>
              <a:srgbClr val="E5E8D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3" name="Shape 16"/>
          <p:cNvSpPr/>
          <p:nvPr/>
        </p:nvSpPr>
        <p:spPr>
          <a:xfrm>
            <a:off x="0" y="4507992"/>
            <a:ext cx="9144000" cy="27432"/>
          </a:xfrm>
          <a:prstGeom prst="rect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4" name="Text 17"/>
          <p:cNvSpPr/>
          <p:nvPr/>
        </p:nvSpPr>
        <p:spPr>
          <a:xfrm>
            <a:off x="365760" y="4535424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r" rtl="1">
              <a:buNone/>
            </a:pPr>
            <a:r>
              <a:rPr lang="ar-SA" sz="1250" i="1" dirty="0" rtl="1">
                <a:solidFill>
                  <a:srgbClr val="7A8C3A"/>
                </a:solidFill>
                <a:latin typeface="Noto Sans Arabic" pitchFamily="34" charset="0"/>
                <a:ea typeface="Calibri" pitchFamily="34" charset="-122"/>
                <a:cs typeface="Calibri" pitchFamily="34" charset="-120"/>
              </a:rPr>
              <a:t>«نبذل كل ما في وسعنا لإبهار عملائنا في كل مرة. ولدينا دائماً حل.»</a:t>
            </a:r>
          </a:p>
        </p:txBody>
      </p:sp>
      <p:pic>
        <p:nvPicPr>
          <p:cNvPr id="25" name="Image 0" descr="/home/claude/tdhi_startup/logo_color_transparent.png">
            <a:extLst>
              <a:ext uri="{FF2B5EF4-FFF2-40B4-BE49-F238E27FC236}">
                <a16:creationId xmlns:a16="http://schemas.microsoft.com/office/drawing/2014/main" id="{E2BD2B48-CA5D-338A-C37F-97DCEA14D5D6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201168" y="36576"/>
            <a:ext cx="367066" cy="457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960</Words>
  <Application>Microsoft Office PowerPoint</Application>
  <PresentationFormat>On-screen Show (16:9)</PresentationFormat>
  <Paragraphs>150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Georgia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TDHI STARTUP – Brochure Italiana 2026</dc:title>
  <dc:subject>PptxGenJS Presentation</dc:subject>
  <dc:creator>PptxGenJS</dc:creator>
  <cp:lastModifiedBy>DHCO ADVISORS UAB</cp:lastModifiedBy>
  <cp:revision>7</cp:revision>
  <dcterms:created xsi:type="dcterms:W3CDTF">2026-05-03T11:05:30Z</dcterms:created>
  <dcterms:modified xsi:type="dcterms:W3CDTF">2026-05-30T10:02:25Z</dcterms:modified>
</cp:coreProperties>
</file>