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20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6" d="100"/>
          <a:sy n="146" d="100"/>
        </p:scale>
        <p:origin x="59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30823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.png"/><Relationship Id="rId8" Type="http://schemas.openxmlformats.org/officeDocument/2006/relationships/image" Target="../media/image12.png"/><Relationship Id="rId9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13.png"/><Relationship Id="rId5" Type="http://schemas.openxmlformats.org/officeDocument/2006/relationships/image" Target="../media/image15.png"/><Relationship Id="rId6" Type="http://schemas.openxmlformats.org/officeDocument/2006/relationships/image" Target="../media/image16.png"/><Relationship Id="rId7" Type="http://schemas.openxmlformats.org/officeDocument/2006/relationships/image" Target="../media/image17.png"/><Relationship Id="rId8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8.png"/><Relationship Id="rId5" Type="http://schemas.openxmlformats.org/officeDocument/2006/relationships/image" Target="../media/image15.png"/><Relationship Id="rId6" Type="http://schemas.openxmlformats.org/officeDocument/2006/relationships/image" Target="../media/image18.png"/><Relationship Id="rId7" Type="http://schemas.openxmlformats.org/officeDocument/2006/relationships/image" Target="../media/image9.png"/><Relationship Id="rId8" Type="http://schemas.openxmlformats.org/officeDocument/2006/relationships/image" Target="../media/image19.png"/><Relationship Id="rId9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hyperlink" Target="mailto:generalmanager@tdhi-international.com" TargetMode="External"/><Relationship Id="rId7" Type="http://schemas.openxmlformats.org/officeDocument/2006/relationships/image" Target="../media/image23.png"/><Relationship Id="rId8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114800" cy="514350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0" y="0"/>
            <a:ext cx="54864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8600" y="133894"/>
            <a:ext cx="1756954" cy="220109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74320" y="2331720"/>
            <a:ext cx="3520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600" i="1" dirty="0">
                <a:solidFill>
                  <a:srgbClr val="BBC097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Incubadora Estratégica e
Desenvolvimento Empresarial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274320" y="3218688"/>
            <a:ext cx="3520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5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Para empresas antigas e novas</a:t>
            </a:r>
            <a:endParaRPr lang="en-US" sz="12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320040" y="3840480"/>
            <a:ext cx="502920" cy="502920"/>
          </a:xfrm>
          <a:prstGeom prst="rect">
            <a:avLst/>
          </a:prstGeom>
        </p:spPr>
      </p:pic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5">
            <a:alphaModFix amt="85000"/>
          </a:blip>
          <a:stretch>
            <a:fillRect/>
          </a:stretch>
        </p:blipFill>
        <p:spPr>
          <a:xfrm>
            <a:off x="1097280" y="3840480"/>
            <a:ext cx="502920" cy="502920"/>
          </a:xfrm>
          <a:prstGeom prst="rect">
            <a:avLst/>
          </a:prstGeom>
        </p:spPr>
      </p:pic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>
            <a:off x="1874520" y="3840480"/>
            <a:ext cx="502920" cy="502920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274320" y="46634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BBC097"/>
                </a:solidFill>
              </a:rPr>
              <a:t>www.tdhistartup.com</a:t>
            </a:r>
            <a:endParaRPr lang="en-US" sz="1100" dirty="0"/>
          </a:p>
        </p:txBody>
      </p:sp>
      <p:sp>
        <p:nvSpPr>
          <p:cNvPr id="11" name="Text 5"/>
          <p:cNvSpPr/>
          <p:nvPr/>
        </p:nvSpPr>
        <p:spPr>
          <a:xfrm>
            <a:off x="4434840" y="4572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TDHI STARTUP</a:t>
            </a:r>
            <a:endParaRPr lang="en-US" sz="4000" dirty="0"/>
          </a:p>
        </p:txBody>
      </p:sp>
      <p:sp>
        <p:nvSpPr>
          <p:cNvPr id="12" name="Text 6"/>
          <p:cNvSpPr/>
          <p:nvPr/>
        </p:nvSpPr>
        <p:spPr>
          <a:xfrm>
            <a:off x="4434840" y="123444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500" i="1" dirty="0">
                <a:solidFill>
                  <a:srgbClr val="99A08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para empresas antigas e novas</a:t>
            </a: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4434840" y="171907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8"/>
          <p:cNvSpPr/>
          <p:nvPr/>
        </p:nvSpPr>
        <p:spPr>
          <a:xfrm>
            <a:off x="4434840" y="187452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400" b="1" dirty="0">
                <a:solidFill>
                  <a:srgbClr val="1A1A1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Desde 1989 — mais de 35 anos de experiência</a:t>
            </a:r>
            <a:endParaRPr lang="en-US" sz="1400" dirty="0"/>
          </a:p>
        </p:txBody>
      </p:sp>
      <p:sp>
        <p:nvSpPr>
          <p:cNvPr id="15" name="Text 9"/>
          <p:cNvSpPr/>
          <p:nvPr/>
        </p:nvSpPr>
        <p:spPr>
          <a:xfrm>
            <a:off x="4434840" y="2286000"/>
            <a:ext cx="4480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25" dirty="0">
                <a:solidFill>
                  <a:srgbClr val="6B7A5A"/>
                </a:solidFill>
                <a:latin typeface="Aptos"/>
              </a:rPr>
              <a:t>Especialização em mais de 85 setores · EMEA e presença global</a:t>
            </a:r>
            <a:endParaRPr lang="en-US" sz="1200" dirty="0"/>
          </a:p>
        </p:txBody>
      </p:sp>
      <p:sp>
        <p:nvSpPr>
          <p:cNvPr id="16" name="Text 10"/>
          <p:cNvSpPr/>
          <p:nvPr/>
        </p:nvSpPr>
        <p:spPr>
          <a:xfrm>
            <a:off x="443484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400" dirty="0"/>
          </a:p>
        </p:txBody>
      </p:sp>
      <p:sp>
        <p:nvSpPr>
          <p:cNvPr id="17" name="Text 11"/>
          <p:cNvSpPr/>
          <p:nvPr/>
        </p:nvSpPr>
        <p:spPr>
          <a:xfrm>
            <a:off x="443484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100" dirty="0">
                <a:solidFill>
                  <a:srgbClr val="6B7A5A"/>
                </a:solidFill>
                <a:latin typeface="Aptos"/>
              </a:rPr>
              <a:t>Setores
ativos</a:t>
            </a:r>
            <a:endParaRPr lang="en-US" sz="1100" dirty="0"/>
          </a:p>
        </p:txBody>
      </p:sp>
      <p:sp>
        <p:nvSpPr>
          <p:cNvPr id="18" name="Text 12"/>
          <p:cNvSpPr/>
          <p:nvPr/>
        </p:nvSpPr>
        <p:spPr>
          <a:xfrm>
            <a:off x="594360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400" dirty="0"/>
          </a:p>
        </p:txBody>
      </p:sp>
      <p:sp>
        <p:nvSpPr>
          <p:cNvPr id="19" name="Text 13"/>
          <p:cNvSpPr/>
          <p:nvPr/>
        </p:nvSpPr>
        <p:spPr>
          <a:xfrm>
            <a:off x="594360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100" dirty="0">
                <a:solidFill>
                  <a:srgbClr val="6B7A5A"/>
                </a:solidFill>
                <a:latin typeface="Aptos"/>
              </a:rPr>
              <a:t>Anos de
experiência</a:t>
            </a:r>
            <a:endParaRPr lang="en-US" sz="1100" dirty="0"/>
          </a:p>
        </p:txBody>
      </p:sp>
      <p:sp>
        <p:nvSpPr>
          <p:cNvPr id="20" name="Text 14"/>
          <p:cNvSpPr/>
          <p:nvPr/>
        </p:nvSpPr>
        <p:spPr>
          <a:xfrm>
            <a:off x="7452360" y="2788920"/>
            <a:ext cx="1417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96A8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100%</a:t>
            </a:r>
            <a:endParaRPr lang="en-US" sz="3400" dirty="0"/>
          </a:p>
        </p:txBody>
      </p:sp>
      <p:sp>
        <p:nvSpPr>
          <p:cNvPr id="21" name="Text 15"/>
          <p:cNvSpPr/>
          <p:nvPr/>
        </p:nvSpPr>
        <p:spPr>
          <a:xfrm>
            <a:off x="7452360" y="3337560"/>
            <a:ext cx="14173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100" dirty="0">
                <a:solidFill>
                  <a:srgbClr val="6B7A5A"/>
                </a:solidFill>
                <a:latin typeface="Aptos"/>
              </a:rPr>
              <a:t>Análise
gratuita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4434840" y="3913632"/>
            <a:ext cx="443484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7"/>
          <p:cNvSpPr/>
          <p:nvPr/>
        </p:nvSpPr>
        <p:spPr>
          <a:xfrm>
            <a:off x="4434840" y="402336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i="1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“Estamos aqui para ajudar. Só aceitamos projetos
quando temos confiança na obtenção de resultados.”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" name="Image 0" descr="/home/claude/tdhi_startup/logo_color_transparent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SOBRE NÓS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5029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Sobre Nós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34440"/>
            <a:ext cx="50292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400" i="1" dirty="0">
                <a:solidFill>
                  <a:srgbClr val="6B7A5A"/>
                </a:solidFill>
                <a:latin typeface="Aptos"/>
              </a:rPr>
              <a:t>Uma incubadora especializada, única no seu género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201168" y="685800"/>
            <a:ext cx="54864" cy="39319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411480" y="1691640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2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 TDHI STARTUP é uma incubadora especializada e promotora de desenvolvimento empresarial, dedicada a empresas e projetos.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411480" y="243230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2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Atuamos como promotor multissetorial, com competências em 85 setores, conjugando visão estratégica, apoio operacional e criação de valor a longo prazo.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11480" y="3191256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2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 nossa missão é clara: fortalecer o seu negócio, revelar todo o seu potencial e contribuir concretamente para um sucesso sustentável.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411480" y="3941064"/>
            <a:ext cx="4663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2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Só aceitamos projetos quando temos confiança na obtenção de resultados. Um compromisso concreto, não apenas uma promessa.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5394960" y="65836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5394960" y="65836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0" y="932688"/>
            <a:ext cx="457200" cy="457200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6172200" y="73152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85+</a:t>
            </a:r>
            <a:endParaRPr lang="en-US" sz="3200" dirty="0"/>
          </a:p>
        </p:txBody>
      </p:sp>
      <p:sp>
        <p:nvSpPr>
          <p:cNvPr id="17" name="Text 13"/>
          <p:cNvSpPr/>
          <p:nvPr/>
        </p:nvSpPr>
        <p:spPr>
          <a:xfrm>
            <a:off x="6172200" y="131673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6B7A5A"/>
                </a:solidFill>
                <a:latin typeface="Aptos"/>
              </a:rPr>
              <a:t>Setores de especialização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5394960" y="207568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5394960" y="207568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2350008"/>
            <a:ext cx="457200" cy="45720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72200" y="214884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35+</a:t>
            </a:r>
            <a:endParaRPr lang="en-US" sz="3200" dirty="0"/>
          </a:p>
        </p:txBody>
      </p:sp>
      <p:sp>
        <p:nvSpPr>
          <p:cNvPr id="22" name="Text 17"/>
          <p:cNvSpPr/>
          <p:nvPr/>
        </p:nvSpPr>
        <p:spPr>
          <a:xfrm>
            <a:off x="6172200" y="273405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6B7A5A"/>
                </a:solidFill>
                <a:latin typeface="Aptos"/>
              </a:rPr>
              <a:t>Anos de experiência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5394960" y="3493008"/>
            <a:ext cx="3474720" cy="12070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9"/>
          <p:cNvSpPr/>
          <p:nvPr/>
        </p:nvSpPr>
        <p:spPr>
          <a:xfrm>
            <a:off x="5394960" y="3493008"/>
            <a:ext cx="54864" cy="1207008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7840" y="3767328"/>
            <a:ext cx="457200" cy="457200"/>
          </a:xfrm>
          <a:prstGeom prst="rect">
            <a:avLst/>
          </a:prstGeom>
        </p:spPr>
      </p:pic>
      <p:sp>
        <p:nvSpPr>
          <p:cNvPr id="26" name="Text 20"/>
          <p:cNvSpPr/>
          <p:nvPr/>
        </p:nvSpPr>
        <p:spPr>
          <a:xfrm>
            <a:off x="6172200" y="35661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EMEA</a:t>
            </a:r>
            <a:endParaRPr lang="en-US" sz="3200" dirty="0"/>
          </a:p>
        </p:txBody>
      </p:sp>
      <p:sp>
        <p:nvSpPr>
          <p:cNvPr id="27" name="Text 21"/>
          <p:cNvSpPr/>
          <p:nvPr/>
        </p:nvSpPr>
        <p:spPr>
          <a:xfrm>
            <a:off x="6172200" y="4151376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6B7A5A"/>
                </a:solidFill>
                <a:latin typeface="Aptos"/>
              </a:rPr>
              <a:t>Principal área de atuação</a:t>
            </a:r>
            <a:endParaRPr lang="en-US" sz="1200" dirty="0"/>
          </a:p>
        </p:txBody>
      </p:sp>
      <p:sp>
        <p:nvSpPr>
          <p:cNvPr id="28" name="Shape 22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3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4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OS NOSSOS SERVIÇOS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Os Nossos Serviços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i="1" dirty="0">
                <a:solidFill>
                  <a:srgbClr val="6B7A5A"/>
                </a:solidFill>
                <a:latin typeface="Aptos"/>
              </a:rPr>
              <a:t>Soluções concretas para PME, empresários e promotores de projetos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755648"/>
            <a:ext cx="384048" cy="38404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914400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75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Desenvolvimento Empresarial</a:t>
            </a:r>
            <a:endParaRPr lang="en-US" sz="1250" dirty="0"/>
          </a:p>
        </p:txBody>
      </p:sp>
      <p:sp>
        <p:nvSpPr>
          <p:cNvPr id="12" name="Text 8"/>
          <p:cNvSpPr/>
          <p:nvPr/>
        </p:nvSpPr>
        <p:spPr>
          <a:xfrm>
            <a:off x="411480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Analisamos a sua empresa e fornecemos uma avaliação inicial gratuita para a relançar com soluções concretas e viáveis.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320040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320040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18688"/>
            <a:ext cx="384048" cy="38404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914400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75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Desenvolvimento de Projetos</a:t>
            </a:r>
            <a:endParaRPr lang="en-US" sz="1250" dirty="0"/>
          </a:p>
        </p:txBody>
      </p:sp>
      <p:sp>
        <p:nvSpPr>
          <p:cNvPr id="17" name="Text 12"/>
          <p:cNvSpPr/>
          <p:nvPr/>
        </p:nvSpPr>
        <p:spPr>
          <a:xfrm>
            <a:off x="411480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Analisamos o seu projeto e avaliamos como o lançar no mercado internacional, transformando-o numa empresa ou produto.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3264408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3264408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568" y="1755648"/>
            <a:ext cx="384048" cy="38404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858768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75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Desenvolvimento de Produtos</a:t>
            </a:r>
            <a:endParaRPr lang="en-US" sz="1250" dirty="0"/>
          </a:p>
        </p:txBody>
      </p:sp>
      <p:sp>
        <p:nvSpPr>
          <p:cNvPr id="22" name="Text 16"/>
          <p:cNvSpPr/>
          <p:nvPr/>
        </p:nvSpPr>
        <p:spPr>
          <a:xfrm>
            <a:off x="3355848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Num mercado transformado por pandemias e guerras, cada produto precisa de ser reavaliado. Ajudamos a fazer as alterações certas.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3264408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3264408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1568" y="3218688"/>
            <a:ext cx="384048" cy="384048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858768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Reconciliação Bancária</a:t>
            </a:r>
            <a:endParaRPr lang="en-US" sz="1250" dirty="0"/>
          </a:p>
        </p:txBody>
      </p:sp>
      <p:sp>
        <p:nvSpPr>
          <p:cNvPr id="27" name="Text 20"/>
          <p:cNvSpPr/>
          <p:nvPr/>
        </p:nvSpPr>
        <p:spPr>
          <a:xfrm>
            <a:off x="3355848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Apoio no diálogo com os bancos: renovação da estratégia, identificação de novos mercados e apresentação profissional às instituições.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6208776" y="166420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2"/>
          <p:cNvSpPr/>
          <p:nvPr/>
        </p:nvSpPr>
        <p:spPr>
          <a:xfrm>
            <a:off x="6208776" y="166420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6" y="1755648"/>
            <a:ext cx="384048" cy="384048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803136" y="173736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25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Consultoria Individual Gratuita</a:t>
            </a:r>
            <a:endParaRPr lang="en-US" sz="1250" dirty="0"/>
          </a:p>
        </p:txBody>
      </p:sp>
      <p:sp>
        <p:nvSpPr>
          <p:cNvPr id="32" name="Text 24"/>
          <p:cNvSpPr/>
          <p:nvPr/>
        </p:nvSpPr>
        <p:spPr>
          <a:xfrm>
            <a:off x="6300216" y="221284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Apresente-se, fale-nos da sua empresa ou ideia: diremos como podemos ajudar. Sempre gratuitamente.</a:t>
            </a:r>
            <a:endParaRPr lang="en-US" sz="1050" dirty="0"/>
          </a:p>
        </p:txBody>
      </p:sp>
      <p:sp>
        <p:nvSpPr>
          <p:cNvPr id="33" name="Shape 25"/>
          <p:cNvSpPr/>
          <p:nvPr/>
        </p:nvSpPr>
        <p:spPr>
          <a:xfrm>
            <a:off x="6208776" y="3127248"/>
            <a:ext cx="2788920" cy="135331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26"/>
          <p:cNvSpPr/>
          <p:nvPr/>
        </p:nvSpPr>
        <p:spPr>
          <a:xfrm>
            <a:off x="6208776" y="3127248"/>
            <a:ext cx="27889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5936" y="3218688"/>
            <a:ext cx="384048" cy="384048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6803136" y="3200400"/>
            <a:ext cx="21031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Recuperação e Reativação Pós-Covid</a:t>
            </a:r>
            <a:endParaRPr lang="en-US" sz="1250" dirty="0"/>
          </a:p>
        </p:txBody>
      </p:sp>
      <p:sp>
        <p:nvSpPr>
          <p:cNvPr id="37" name="Text 28"/>
          <p:cNvSpPr/>
          <p:nvPr/>
        </p:nvSpPr>
        <p:spPr>
          <a:xfrm>
            <a:off x="6300216" y="3675888"/>
            <a:ext cx="263347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105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Conhecimentos e capacidade para reativar a sua empresa após a pandemia, recuperar mercados e desenvolver novos.</a:t>
            </a:r>
            <a:endParaRPr lang="en-US" sz="1050" dirty="0"/>
          </a:p>
        </p:txBody>
      </p:sp>
      <p:sp>
        <p:nvSpPr>
          <p:cNvPr id="38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1" name="Image 0" descr="/home/claude/tdhi_startup/logo_color_transparent.png">
            <a:extLst>
              <a:ext uri="{FF2B5EF4-FFF2-40B4-BE49-F238E27FC236}">
                <a16:creationId xmlns:a16="http://schemas.microsoft.com/office/drawing/2014/main" id="{B85798A9-9F71-CA70-CCF5-5CDCE96BFF8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PARCEIROS DE PROJETO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Parceiros de Projeto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188720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i="1" dirty="0">
                <a:solidFill>
                  <a:srgbClr val="6B7A5A"/>
                </a:solidFill>
                <a:latin typeface="Aptos"/>
              </a:rPr>
              <a:t>Um ecossistema integrado de empresas e divisões do TDHI Group ao serviço das PME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45720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Banca e Finanças</a:t>
            </a:r>
            <a:endParaRPr lang="en-US" sz="130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148840"/>
            <a:ext cx="228600" cy="2286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5895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 Bank · tdhipay.com</a:t>
            </a:r>
            <a:endParaRPr lang="en-US" sz="110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432304"/>
            <a:ext cx="228600" cy="2286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5895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Bancorp · dhbancorp.com</a:t>
            </a:r>
            <a:endParaRPr lang="en-US" sz="11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715768"/>
            <a:ext cx="228600" cy="2286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5895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M&amp;A · tdhi-finance.com</a:t>
            </a:r>
            <a:endParaRPr lang="en-US" sz="1100" dirty="0"/>
          </a:p>
        </p:txBody>
      </p:sp>
      <p:sp>
        <p:nvSpPr>
          <p:cNvPr id="17" name="Shape 11"/>
          <p:cNvSpPr/>
          <p:nvPr/>
        </p:nvSpPr>
        <p:spPr>
          <a:xfrm>
            <a:off x="4709160" y="167335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2"/>
          <p:cNvSpPr/>
          <p:nvPr/>
        </p:nvSpPr>
        <p:spPr>
          <a:xfrm>
            <a:off x="4709160" y="167335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3"/>
          <p:cNvSpPr/>
          <p:nvPr/>
        </p:nvSpPr>
        <p:spPr>
          <a:xfrm>
            <a:off x="4846320" y="176479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PayMaster</a:t>
            </a:r>
            <a:endParaRPr lang="en-US" sz="13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148840"/>
            <a:ext cx="228600" cy="22860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5148072" y="213055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 DH · trustdh.com</a:t>
            </a:r>
            <a:endParaRPr lang="en-US" sz="1100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432304"/>
            <a:ext cx="228600" cy="22860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148072" y="241401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International · ddcgroup-international.com</a:t>
            </a:r>
            <a:endParaRPr lang="en-US" sz="1100" dirty="0"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2715768"/>
            <a:ext cx="228600" cy="228600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5148072" y="26974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PayMaster · tdhi-paymaster.com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32004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18"/>
          <p:cNvSpPr/>
          <p:nvPr/>
        </p:nvSpPr>
        <p:spPr>
          <a:xfrm>
            <a:off x="32004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19"/>
          <p:cNvSpPr/>
          <p:nvPr/>
        </p:nvSpPr>
        <p:spPr>
          <a:xfrm>
            <a:off x="45720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Startups e Capital de Risco</a:t>
            </a:r>
            <a:endParaRPr lang="en-US" sz="1300" dirty="0"/>
          </a:p>
        </p:txBody>
      </p:sp>
      <p:pic>
        <p:nvPicPr>
          <p:cNvPr id="29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703320"/>
            <a:ext cx="228600" cy="228600"/>
          </a:xfrm>
          <a:prstGeom prst="rect">
            <a:avLst/>
          </a:prstGeom>
        </p:spPr>
      </p:pic>
      <p:sp>
        <p:nvSpPr>
          <p:cNvPr id="30" name="Text 20"/>
          <p:cNvSpPr/>
          <p:nvPr/>
        </p:nvSpPr>
        <p:spPr>
          <a:xfrm>
            <a:off x="75895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DH Startup · dhstartup.com</a:t>
            </a:r>
            <a:endParaRPr lang="en-US" sz="1100" dirty="0"/>
          </a:p>
        </p:txBody>
      </p:sp>
      <p:pic>
        <p:nvPicPr>
          <p:cNvPr id="31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986784"/>
            <a:ext cx="228600" cy="22860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75895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Club Venture Capital · clubventurecapital.com</a:t>
            </a:r>
            <a:endParaRPr lang="en-US" sz="1100" dirty="0"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270248"/>
            <a:ext cx="228600" cy="228600"/>
          </a:xfrm>
          <a:prstGeom prst="rect">
            <a:avLst/>
          </a:prstGeom>
        </p:spPr>
      </p:pic>
      <p:sp>
        <p:nvSpPr>
          <p:cNvPr id="34" name="Text 22"/>
          <p:cNvSpPr/>
          <p:nvPr/>
        </p:nvSpPr>
        <p:spPr>
          <a:xfrm>
            <a:off x="75895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DDC Group · ddcgroup-international.com</a:t>
            </a:r>
            <a:endParaRPr lang="en-US" sz="1100" dirty="0"/>
          </a:p>
        </p:txBody>
      </p:sp>
      <p:sp>
        <p:nvSpPr>
          <p:cNvPr id="35" name="Shape 23"/>
          <p:cNvSpPr/>
          <p:nvPr/>
        </p:nvSpPr>
        <p:spPr>
          <a:xfrm>
            <a:off x="4709160" y="3227832"/>
            <a:ext cx="416052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6" name="Shape 24"/>
          <p:cNvSpPr/>
          <p:nvPr/>
        </p:nvSpPr>
        <p:spPr>
          <a:xfrm>
            <a:off x="4709160" y="3227832"/>
            <a:ext cx="416052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5"/>
          <p:cNvSpPr/>
          <p:nvPr/>
        </p:nvSpPr>
        <p:spPr>
          <a:xfrm>
            <a:off x="4846320" y="3319272"/>
            <a:ext cx="3840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Estilo de Vida e Design</a:t>
            </a:r>
            <a:endParaRPr lang="en-US" sz="1300" dirty="0"/>
          </a:p>
        </p:txBody>
      </p:sp>
      <p:pic>
        <p:nvPicPr>
          <p:cNvPr id="38" name="Image 1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703320"/>
            <a:ext cx="228600" cy="228600"/>
          </a:xfrm>
          <a:prstGeom prst="rect">
            <a:avLst/>
          </a:prstGeom>
        </p:spPr>
      </p:pic>
      <p:sp>
        <p:nvSpPr>
          <p:cNvPr id="39" name="Text 26"/>
          <p:cNvSpPr/>
          <p:nvPr/>
        </p:nvSpPr>
        <p:spPr>
          <a:xfrm>
            <a:off x="5148072" y="368503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Club del Duque · clubdelduque.com</a:t>
            </a:r>
            <a:endParaRPr lang="en-US" sz="1100" dirty="0"/>
          </a:p>
        </p:txBody>
      </p:sp>
      <p:pic>
        <p:nvPicPr>
          <p:cNvPr id="40" name="Image 1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3986784"/>
            <a:ext cx="228600" cy="228600"/>
          </a:xfrm>
          <a:prstGeom prst="rect">
            <a:avLst/>
          </a:prstGeom>
        </p:spPr>
      </p:pic>
      <p:sp>
        <p:nvSpPr>
          <p:cNvPr id="41" name="Text 27"/>
          <p:cNvSpPr/>
          <p:nvPr/>
        </p:nvSpPr>
        <p:spPr>
          <a:xfrm>
            <a:off x="5148072" y="396849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TDHI Office &amp; House · tdhi-officeandhouse.com</a:t>
            </a:r>
            <a:endParaRPr lang="en-US" sz="1100" dirty="0"/>
          </a:p>
        </p:txBody>
      </p:sp>
      <p:pic>
        <p:nvPicPr>
          <p:cNvPr id="42" name="Image 1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270248"/>
            <a:ext cx="228600" cy="228600"/>
          </a:xfrm>
          <a:prstGeom prst="rect">
            <a:avLst/>
          </a:prstGeom>
        </p:spPr>
      </p:pic>
      <p:sp>
        <p:nvSpPr>
          <p:cNvPr id="43" name="Text 28"/>
          <p:cNvSpPr/>
          <p:nvPr/>
        </p:nvSpPr>
        <p:spPr>
          <a:xfrm>
            <a:off x="5148072" y="42519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HORECA Design</a:t>
            </a:r>
            <a:endParaRPr lang="en-US" sz="1100" dirty="0"/>
          </a:p>
        </p:txBody>
      </p:sp>
      <p:sp>
        <p:nvSpPr>
          <p:cNvPr id="44" name="Shape 29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Shape 30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Text 31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47" name="Image 0" descr="/home/claude/tdhi_startup/logo_color_transparent.png">
            <a:extLst>
              <a:ext uri="{FF2B5EF4-FFF2-40B4-BE49-F238E27FC236}">
                <a16:creationId xmlns:a16="http://schemas.microsoft.com/office/drawing/2014/main" id="{19B3A032-6673-315E-30F0-BD9A74AF195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850" kern="0" spc="200" dirty="0">
                <a:solidFill>
                  <a:srgbClr val="E5E8DC"/>
                </a:solidFill>
                <a:latin typeface="Aptos"/>
              </a:rPr>
              <a:t>FUNDO DE RECUPERAÇÃO E DESENVOLVIMENTO</a:t>
            </a:r>
            <a:endParaRPr lang="en-US" sz="1000" dirty="0"/>
          </a:p>
        </p:txBody>
      </p:sp>
      <p:sp>
        <p:nvSpPr>
          <p:cNvPr id="6" name="Shape 3"/>
          <p:cNvSpPr/>
          <p:nvPr/>
        </p:nvSpPr>
        <p:spPr>
          <a:xfrm>
            <a:off x="5760720" y="530352"/>
            <a:ext cx="3383280" cy="4242816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65760" y="685800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Fundo TDHI de Recuperação e
Desenvolvimento</a:t>
            </a:r>
            <a:endParaRPr lang="en-US" sz="2600" dirty="0"/>
          </a:p>
        </p:txBody>
      </p:sp>
      <p:sp>
        <p:nvSpPr>
          <p:cNvPr id="8" name="Text 5"/>
          <p:cNvSpPr/>
          <p:nvPr/>
        </p:nvSpPr>
        <p:spPr>
          <a:xfrm>
            <a:off x="365760" y="1664208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75" i="1" dirty="0">
                <a:solidFill>
                  <a:srgbClr val="6B7A5A"/>
                </a:solidFill>
                <a:latin typeface="Aptos"/>
              </a:rPr>
              <a:t>O fundo de coinvestimento do TDHI Group para PME italianas e da EMEA</a:t>
            </a:r>
            <a:endParaRPr lang="en-US" sz="13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" y="2212848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22960" y="219456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 TDHI coinveste assumindo parte dos custos de desenvolvimento das empresas acreditadas.</a:t>
            </a:r>
            <a:endParaRPr lang="en-US" sz="120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2807208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22960" y="278892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Empresas acreditadas antes de 2019 e novos projetos estruturados que cumpram os nossos critérios de seleção.</a:t>
            </a:r>
            <a:endParaRPr lang="en-US" sz="1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760" y="340156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22960" y="338328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Candidaturas para Itália: de 10 de fevereiro de 2026 a 31 de dezembro de 2026.</a:t>
            </a:r>
            <a:endParaRPr lang="en-US" sz="12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3995928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822960" y="3977640"/>
            <a:ext cx="4754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200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Não se trata de apoio a curto prazo: construímos relações sólidas, duradouras e bem-sucedidas.</a:t>
            </a:r>
            <a:endParaRPr lang="en-US" sz="1200" dirty="0"/>
          </a:p>
        </p:txBody>
      </p:sp>
      <p:pic>
        <p:nvPicPr>
          <p:cNvPr id="17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86600" y="731520"/>
            <a:ext cx="685800" cy="685800"/>
          </a:xfrm>
          <a:prstGeom prst="rect">
            <a:avLst/>
          </a:prstGeom>
        </p:spPr>
      </p:pic>
      <p:sp>
        <p:nvSpPr>
          <p:cNvPr id="18" name="Text 10"/>
          <p:cNvSpPr/>
          <p:nvPr/>
        </p:nvSpPr>
        <p:spPr>
          <a:xfrm>
            <a:off x="5897880" y="1463040"/>
            <a:ext cx="30175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600" b="1" dirty="0">
                <a:solidFill>
                  <a:srgbClr val="FFFFFF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Como funciona</a:t>
            </a:r>
            <a:endParaRPr lang="en-US" sz="1600" dirty="0"/>
          </a:p>
        </p:txBody>
      </p:sp>
      <p:sp>
        <p:nvSpPr>
          <p:cNvPr id="19" name="Shape 11"/>
          <p:cNvSpPr/>
          <p:nvPr/>
        </p:nvSpPr>
        <p:spPr>
          <a:xfrm>
            <a:off x="5989320" y="199339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2"/>
          <p:cNvSpPr/>
          <p:nvPr/>
        </p:nvSpPr>
        <p:spPr>
          <a:xfrm>
            <a:off x="5989320" y="199339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21" name="Text 13"/>
          <p:cNvSpPr/>
          <p:nvPr/>
        </p:nvSpPr>
        <p:spPr>
          <a:xfrm>
            <a:off x="6400800" y="201168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5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Solicitar acreditação gratuita</a:t>
            </a:r>
            <a:endParaRPr lang="en-US" sz="1150" dirty="0"/>
          </a:p>
        </p:txBody>
      </p:sp>
      <p:sp>
        <p:nvSpPr>
          <p:cNvPr id="22" name="Shape 14"/>
          <p:cNvSpPr/>
          <p:nvPr/>
        </p:nvSpPr>
        <p:spPr>
          <a:xfrm>
            <a:off x="5989320" y="249631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5"/>
          <p:cNvSpPr/>
          <p:nvPr/>
        </p:nvSpPr>
        <p:spPr>
          <a:xfrm>
            <a:off x="5989320" y="249631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24" name="Text 16"/>
          <p:cNvSpPr/>
          <p:nvPr/>
        </p:nvSpPr>
        <p:spPr>
          <a:xfrm>
            <a:off x="6400800" y="251460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5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Análise preliminar da empresa</a:t>
            </a:r>
            <a:endParaRPr lang="en-US" sz="1150" dirty="0"/>
          </a:p>
        </p:txBody>
      </p:sp>
      <p:sp>
        <p:nvSpPr>
          <p:cNvPr id="25" name="Shape 17"/>
          <p:cNvSpPr/>
          <p:nvPr/>
        </p:nvSpPr>
        <p:spPr>
          <a:xfrm>
            <a:off x="5989320" y="299923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18"/>
          <p:cNvSpPr/>
          <p:nvPr/>
        </p:nvSpPr>
        <p:spPr>
          <a:xfrm>
            <a:off x="5989320" y="299923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6400800" y="301752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5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Seleção e coinvestimento TDHI</a:t>
            </a:r>
            <a:endParaRPr lang="en-US" sz="1150" dirty="0"/>
          </a:p>
        </p:txBody>
      </p:sp>
      <p:sp>
        <p:nvSpPr>
          <p:cNvPr id="28" name="Shape 20"/>
          <p:cNvSpPr/>
          <p:nvPr/>
        </p:nvSpPr>
        <p:spPr>
          <a:xfrm>
            <a:off x="5989320" y="350215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1"/>
          <p:cNvSpPr/>
          <p:nvPr/>
        </p:nvSpPr>
        <p:spPr>
          <a:xfrm>
            <a:off x="5989320" y="350215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30" name="Text 22"/>
          <p:cNvSpPr/>
          <p:nvPr/>
        </p:nvSpPr>
        <p:spPr>
          <a:xfrm>
            <a:off x="6400800" y="352044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10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Desenvolvimento estruturado conjunto</a:t>
            </a:r>
            <a:endParaRPr lang="en-US" sz="1150" dirty="0"/>
          </a:p>
        </p:txBody>
      </p:sp>
      <p:sp>
        <p:nvSpPr>
          <p:cNvPr id="31" name="Shape 23"/>
          <p:cNvSpPr/>
          <p:nvPr/>
        </p:nvSpPr>
        <p:spPr>
          <a:xfrm>
            <a:off x="5989320" y="4005072"/>
            <a:ext cx="320040" cy="320040"/>
          </a:xfrm>
          <a:prstGeom prst="ellipse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4"/>
          <p:cNvSpPr/>
          <p:nvPr/>
        </p:nvSpPr>
        <p:spPr>
          <a:xfrm>
            <a:off x="5989320" y="4005072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5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400800" y="4023360"/>
            <a:ext cx="26060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0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Resultados mensuráveis e parceria duradoura</a:t>
            </a:r>
            <a:endParaRPr lang="en-US" sz="1150" dirty="0"/>
          </a:p>
        </p:txBody>
      </p:sp>
      <p:sp>
        <p:nvSpPr>
          <p:cNvPr id="34" name="Text 26"/>
          <p:cNvSpPr/>
          <p:nvPr/>
        </p:nvSpPr>
        <p:spPr>
          <a:xfrm>
            <a:off x="5897880" y="455371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100" i="1" dirty="0">
                <a:solidFill>
                  <a:srgbClr val="BBC097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Selecionamos apenas empresas
em que acreditamos firmemente.</a:t>
            </a:r>
            <a:endParaRPr lang="en-US" sz="1100" dirty="0"/>
          </a:p>
        </p:txBody>
      </p:sp>
      <p:sp>
        <p:nvSpPr>
          <p:cNvPr id="35" name="Shape 27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Shape 28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29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8" name="Image 0" descr="/home/claude/tdhi_startup/logo_color_transparent.png">
            <a:extLst>
              <a:ext uri="{FF2B5EF4-FFF2-40B4-BE49-F238E27FC236}">
                <a16:creationId xmlns:a16="http://schemas.microsoft.com/office/drawing/2014/main" id="{FC3768FC-EA3A-6E3A-B360-427B3A5DDCD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OUTROS FUNDOS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Outros Fundos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365760" y="1207008"/>
            <a:ext cx="8412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i="1" dirty="0">
                <a:solidFill>
                  <a:srgbClr val="6B7A5A"/>
                </a:solidFill>
                <a:latin typeface="Aptos"/>
              </a:rPr>
              <a:t>Seis fundos dedicados — porque cada setor merece conhecimentos especializados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320040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320040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1783080"/>
            <a:ext cx="347472" cy="34747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468880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Geral</a:t>
            </a:r>
            <a:endParaRPr lang="en-US" sz="700" dirty="0"/>
          </a:p>
        </p:txBody>
      </p:sp>
      <p:sp>
        <p:nvSpPr>
          <p:cNvPr id="13" name="Text 9"/>
          <p:cNvSpPr/>
          <p:nvPr/>
        </p:nvSpPr>
        <p:spPr>
          <a:xfrm>
            <a:off x="429768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Fundo de Recuperação e Desenvolvimento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429768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Fundo principal do Grupo. Apoia PME e projetos de todos os setores através de coinvestimento direto.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3172968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3172968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696" y="1783080"/>
            <a:ext cx="347472" cy="347472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4"/>
          <p:cNvSpPr/>
          <p:nvPr/>
        </p:nvSpPr>
        <p:spPr>
          <a:xfrm>
            <a:off x="5321808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HORECA</a:t>
            </a:r>
            <a:endParaRPr lang="en-US" sz="700" dirty="0"/>
          </a:p>
        </p:txBody>
      </p:sp>
      <p:sp>
        <p:nvSpPr>
          <p:cNvPr id="20" name="Text 15"/>
          <p:cNvSpPr/>
          <p:nvPr/>
        </p:nvSpPr>
        <p:spPr>
          <a:xfrm>
            <a:off x="3282696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TDHI HORECA Development Fund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3282696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Dedicado à restauração, hotelaria e catering, sob supervisão direta da Divisão HORECA.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6016752" y="169164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8"/>
          <p:cNvSpPr/>
          <p:nvPr/>
        </p:nvSpPr>
        <p:spPr>
          <a:xfrm>
            <a:off x="6016752" y="169164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1783080"/>
            <a:ext cx="347472" cy="347472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0"/>
          <p:cNvSpPr/>
          <p:nvPr/>
        </p:nvSpPr>
        <p:spPr>
          <a:xfrm>
            <a:off x="8165592" y="180136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Luxo</a:t>
            </a:r>
            <a:endParaRPr lang="en-US" sz="700" dirty="0"/>
          </a:p>
        </p:txBody>
      </p:sp>
      <p:sp>
        <p:nvSpPr>
          <p:cNvPr id="27" name="Text 21"/>
          <p:cNvSpPr/>
          <p:nvPr/>
        </p:nvSpPr>
        <p:spPr>
          <a:xfrm>
            <a:off x="6126480" y="216712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TDHI Luxury Investment Fund</a:t>
            </a:r>
            <a:endParaRPr lang="en-US" sz="1050" dirty="0"/>
          </a:p>
        </p:txBody>
      </p:sp>
      <p:sp>
        <p:nvSpPr>
          <p:cNvPr id="28" name="Text 22"/>
          <p:cNvSpPr/>
          <p:nvPr/>
        </p:nvSpPr>
        <p:spPr>
          <a:xfrm>
            <a:off x="6126480" y="256032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Para produtos e marcas de luxo de elevado potencial. Seleção rigorosa baseada na experiência do setor.</a:t>
            </a:r>
            <a:endParaRPr lang="en-US" sz="950" dirty="0"/>
          </a:p>
        </p:txBody>
      </p:sp>
      <p:sp>
        <p:nvSpPr>
          <p:cNvPr id="29" name="Shape 23"/>
          <p:cNvSpPr/>
          <p:nvPr/>
        </p:nvSpPr>
        <p:spPr>
          <a:xfrm>
            <a:off x="320040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4"/>
          <p:cNvSpPr/>
          <p:nvPr/>
        </p:nvSpPr>
        <p:spPr>
          <a:xfrm>
            <a:off x="320040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9768" y="3337560"/>
            <a:ext cx="347472" cy="347472"/>
          </a:xfrm>
          <a:prstGeom prst="rect">
            <a:avLst/>
          </a:prstGeom>
        </p:spPr>
      </p:pic>
      <p:sp>
        <p:nvSpPr>
          <p:cNvPr id="32" name="Shape 25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26"/>
          <p:cNvSpPr/>
          <p:nvPr/>
        </p:nvSpPr>
        <p:spPr>
          <a:xfrm>
            <a:off x="2468880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Vinho</a:t>
            </a:r>
            <a:endParaRPr lang="en-US" sz="700" dirty="0"/>
          </a:p>
        </p:txBody>
      </p:sp>
      <p:sp>
        <p:nvSpPr>
          <p:cNvPr id="34" name="Text 27"/>
          <p:cNvSpPr/>
          <p:nvPr/>
        </p:nvSpPr>
        <p:spPr>
          <a:xfrm>
            <a:off x="429768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TDHI Wine Fund</a:t>
            </a:r>
            <a:endParaRPr lang="en-US" sz="1050" dirty="0"/>
          </a:p>
        </p:txBody>
      </p:sp>
      <p:sp>
        <p:nvSpPr>
          <p:cNvPr id="35" name="Text 28"/>
          <p:cNvSpPr/>
          <p:nvPr/>
        </p:nvSpPr>
        <p:spPr>
          <a:xfrm>
            <a:off x="429768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Dedicado ao setor vitivinícola italiano e internacional, com competências específicas.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3172968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0"/>
          <p:cNvSpPr/>
          <p:nvPr/>
        </p:nvSpPr>
        <p:spPr>
          <a:xfrm>
            <a:off x="3172968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38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2696" y="3337560"/>
            <a:ext cx="347472" cy="347472"/>
          </a:xfrm>
          <a:prstGeom prst="rect">
            <a:avLst/>
          </a:prstGeom>
        </p:spPr>
      </p:pic>
      <p:sp>
        <p:nvSpPr>
          <p:cNvPr id="39" name="Shape 31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Text 32"/>
          <p:cNvSpPr/>
          <p:nvPr/>
        </p:nvSpPr>
        <p:spPr>
          <a:xfrm>
            <a:off x="5321808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Tecnologia</a:t>
            </a:r>
            <a:endParaRPr lang="en-US" sz="700" dirty="0"/>
          </a:p>
        </p:txBody>
      </p:sp>
      <p:sp>
        <p:nvSpPr>
          <p:cNvPr id="41" name="Text 33"/>
          <p:cNvSpPr/>
          <p:nvPr/>
        </p:nvSpPr>
        <p:spPr>
          <a:xfrm>
            <a:off x="3282696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TDHI AI FUND</a:t>
            </a:r>
            <a:endParaRPr lang="en-US" sz="1050" dirty="0"/>
          </a:p>
        </p:txBody>
      </p:sp>
      <p:sp>
        <p:nvSpPr>
          <p:cNvPr id="42" name="Text 34"/>
          <p:cNvSpPr/>
          <p:nvPr/>
        </p:nvSpPr>
        <p:spPr>
          <a:xfrm>
            <a:off x="3282696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Para startups e PME de Inteligência Artificial. Visão tecnológica e apoio estratégico.</a:t>
            </a:r>
            <a:endParaRPr lang="en-US" sz="950" dirty="0"/>
          </a:p>
        </p:txBody>
      </p:sp>
      <p:sp>
        <p:nvSpPr>
          <p:cNvPr id="43" name="Shape 35"/>
          <p:cNvSpPr/>
          <p:nvPr/>
        </p:nvSpPr>
        <p:spPr>
          <a:xfrm>
            <a:off x="6016752" y="3246120"/>
            <a:ext cx="2697480" cy="1417320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4" name="Shape 36"/>
          <p:cNvSpPr/>
          <p:nvPr/>
        </p:nvSpPr>
        <p:spPr>
          <a:xfrm>
            <a:off x="6016752" y="3246120"/>
            <a:ext cx="2697480" cy="4572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45" name="Image 6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6480" y="3337560"/>
            <a:ext cx="347472" cy="347472"/>
          </a:xfrm>
          <a:prstGeom prst="rect">
            <a:avLst/>
          </a:prstGeom>
        </p:spPr>
      </p:pic>
      <p:sp>
        <p:nvSpPr>
          <p:cNvPr id="46" name="Shape 37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solidFill>
            <a:srgbClr val="BBC097"/>
          </a:solidFill>
          <a:ln w="12700">
            <a:solidFill>
              <a:srgbClr val="BBC09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38"/>
          <p:cNvSpPr/>
          <p:nvPr/>
        </p:nvSpPr>
        <p:spPr>
          <a:xfrm>
            <a:off x="8165592" y="335584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710" b="1" dirty="0">
                <a:solidFill>
                  <a:srgbClr val="FFFFFF"/>
                </a:solidFill>
                <a:latin typeface="Aptos"/>
              </a:rPr>
              <a:t>Design</a:t>
            </a:r>
            <a:endParaRPr lang="en-US" sz="700" dirty="0"/>
          </a:p>
        </p:txBody>
      </p:sp>
      <p:sp>
        <p:nvSpPr>
          <p:cNvPr id="48" name="Text 39"/>
          <p:cNvSpPr/>
          <p:nvPr/>
        </p:nvSpPr>
        <p:spPr>
          <a:xfrm>
            <a:off x="6126480" y="3721608"/>
            <a:ext cx="248716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05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TDHI Industrial Design Develop Fund</a:t>
            </a:r>
            <a:endParaRPr lang="en-US" sz="1050" dirty="0"/>
          </a:p>
        </p:txBody>
      </p:sp>
      <p:sp>
        <p:nvSpPr>
          <p:cNvPr id="49" name="Text 40"/>
          <p:cNvSpPr/>
          <p:nvPr/>
        </p:nvSpPr>
        <p:spPr>
          <a:xfrm>
            <a:off x="6126480" y="4114800"/>
            <a:ext cx="2487168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pt-PT" sz="925" dirty="0">
                <a:solidFill>
                  <a:srgbClr val="3D4A2E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Para projetos de design industrial e inovação de produtos. Ligado a industrialdesign-tdhi.com.</a:t>
            </a:r>
            <a:endParaRPr lang="en-US" sz="950" dirty="0"/>
          </a:p>
        </p:txBody>
      </p:sp>
      <p:sp>
        <p:nvSpPr>
          <p:cNvPr id="50" name="Shape 41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Shape 42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Text 43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53" name="Image 0" descr="/home/claude/tdhi_startup/logo_color_transparent.png">
            <a:extLst>
              <a:ext uri="{FF2B5EF4-FFF2-40B4-BE49-F238E27FC236}">
                <a16:creationId xmlns:a16="http://schemas.microsoft.com/office/drawing/2014/main" id="{21379F6C-6089-D66E-EB1D-F0F28E9E24F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6858000" y="109728"/>
            <a:ext cx="2148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PORQUÊ ESCOLHER-NOS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365760" y="685800"/>
            <a:ext cx="8412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2600" b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Porquê Escolher a TDHI STARTUP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201168" y="1298448"/>
            <a:ext cx="54864" cy="3337560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411480" y="1298448"/>
            <a:ext cx="44348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400" i="1" dirty="0">
                <a:solidFill>
                  <a:srgbClr val="7A8C3A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“Tem dúvidas? Solicite acreditação, deixe-nos trabalhar e os resultados falarão por si.”</a:t>
            </a:r>
            <a:endParaRPr lang="en-US" sz="140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224028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68680" y="222199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Resultados em que confiamos</a:t>
            </a:r>
            <a:endParaRPr lang="en-US" sz="1300" dirty="0"/>
          </a:p>
        </p:txBody>
      </p:sp>
      <p:sp>
        <p:nvSpPr>
          <p:cNvPr id="11" name="Text 7"/>
          <p:cNvSpPr/>
          <p:nvPr/>
        </p:nvSpPr>
        <p:spPr>
          <a:xfrm>
            <a:off x="868680" y="24963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800" dirty="0">
                <a:solidFill>
                  <a:srgbClr val="6B7A5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Só aceitamos projetos quando temos a certeza de poder prestar ajuda concreta.</a:t>
            </a:r>
            <a:endParaRPr lang="en-US" sz="115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2880360"/>
            <a:ext cx="347472" cy="34747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68680" y="286207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Parceria verdadeira</a:t>
            </a:r>
            <a:endParaRPr lang="en-US" sz="1300" dirty="0"/>
          </a:p>
        </p:txBody>
      </p:sp>
      <p:sp>
        <p:nvSpPr>
          <p:cNvPr id="14" name="Text 9"/>
          <p:cNvSpPr/>
          <p:nvPr/>
        </p:nvSpPr>
        <p:spPr>
          <a:xfrm>
            <a:off x="868680" y="313639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800" dirty="0">
                <a:solidFill>
                  <a:srgbClr val="6B7A5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Não somos apenas um fornecedor: partilhamos visão, responsabilidade e resultados.</a:t>
            </a:r>
            <a:endParaRPr lang="en-US" sz="115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480" y="3520440"/>
            <a:ext cx="347472" cy="34747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868680" y="350215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Experiência global</a:t>
            </a:r>
            <a:endParaRPr lang="en-US" sz="1300" dirty="0"/>
          </a:p>
        </p:txBody>
      </p:sp>
      <p:sp>
        <p:nvSpPr>
          <p:cNvPr id="17" name="Text 11"/>
          <p:cNvSpPr/>
          <p:nvPr/>
        </p:nvSpPr>
        <p:spPr>
          <a:xfrm>
            <a:off x="868680" y="377647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800" dirty="0">
                <a:solidFill>
                  <a:srgbClr val="6B7A5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Mais de 35 anos de experiência, mais de 85 setores, presença na EMEA e no mundo.</a:t>
            </a:r>
            <a:endParaRPr lang="en-US" sz="1150" dirty="0"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160520"/>
            <a:ext cx="347472" cy="347472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868680" y="4142232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300" b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Coinvestimento direto</a:t>
            </a:r>
            <a:endParaRPr lang="en-US" sz="1300" dirty="0"/>
          </a:p>
        </p:txBody>
      </p:sp>
      <p:sp>
        <p:nvSpPr>
          <p:cNvPr id="20" name="Text 13"/>
          <p:cNvSpPr/>
          <p:nvPr/>
        </p:nvSpPr>
        <p:spPr>
          <a:xfrm>
            <a:off x="868680" y="441655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850" dirty="0">
                <a:solidFill>
                  <a:srgbClr val="6B7A5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Os nossos fundos assumem uma parte dos custos das empresas acreditadas.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5257800" y="1234440"/>
            <a:ext cx="3566160" cy="3337560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  <a:effectLst>
            <a:outerShdw blurRad="127000" dist="38100" dir="8100000" algn="bl" rotWithShape="0">
              <a:srgbClr val="000000">
                <a:alpha val="7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5257800" y="1234440"/>
            <a:ext cx="3566160" cy="54864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16"/>
          <p:cNvSpPr/>
          <p:nvPr/>
        </p:nvSpPr>
        <p:spPr>
          <a:xfrm>
            <a:off x="5394960" y="138988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000" kern="0" spc="200" dirty="0">
                <a:solidFill>
                  <a:srgbClr val="BBC097"/>
                </a:solidFill>
                <a:latin typeface="Aptos"/>
              </a:rPr>
              <a:t>TESTEMUNHO</a:t>
            </a:r>
            <a:endParaRPr lang="en-US" sz="1000" dirty="0"/>
          </a:p>
        </p:txBody>
      </p:sp>
      <p:pic>
        <p:nvPicPr>
          <p:cNvPr id="24" name="Image 5" descr="preencoded.png"/>
          <p:cNvPicPr>
            <a:picLocks noChangeAspect="1"/>
          </p:cNvPicPr>
          <p:nvPr/>
        </p:nvPicPr>
        <p:blipFill>
          <a:blip r:embed="rId7">
            <a:alphaModFix amt="80000"/>
          </a:blip>
          <a:stretch>
            <a:fillRect/>
          </a:stretch>
        </p:blipFill>
        <p:spPr>
          <a:xfrm>
            <a:off x="6629400" y="1691640"/>
            <a:ext cx="548640" cy="548640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5394960" y="233172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600" i="1" dirty="0">
                <a:solidFill>
                  <a:srgbClr val="FFFFFF"/>
                </a:solidFill>
                <a:latin typeface="Aptos" pitchFamily="34" charset="0"/>
                <a:ea typeface="Georgia" pitchFamily="34" charset="-122"/>
                <a:cs typeface="Georgia" pitchFamily="34" charset="-120"/>
              </a:rPr>
              <a:t>“Confio no Fundo TDHI de Recuperação e Desenvolvimento.”</a:t>
            </a:r>
            <a:endParaRPr lang="en-US" sz="1600" dirty="0"/>
          </a:p>
        </p:txBody>
      </p:sp>
      <p:sp>
        <p:nvSpPr>
          <p:cNvPr id="26" name="Text 18"/>
          <p:cNvSpPr/>
          <p:nvPr/>
        </p:nvSpPr>
        <p:spPr>
          <a:xfrm>
            <a:off x="5394960" y="3273552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BBC097"/>
                </a:solidFill>
              </a:rPr>
              <a:t>— Ing. Amedeo Felisa —</a:t>
            </a:r>
            <a:endParaRPr lang="en-US" sz="1200" dirty="0"/>
          </a:p>
        </p:txBody>
      </p:sp>
      <p:sp>
        <p:nvSpPr>
          <p:cNvPr id="27" name="Text 19"/>
          <p:cNvSpPr/>
          <p:nvPr/>
        </p:nvSpPr>
        <p:spPr>
          <a:xfrm>
            <a:off x="5394960" y="3566160"/>
            <a:ext cx="3291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100" dirty="0">
                <a:solidFill>
                  <a:srgbClr val="E5E8DC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Diretor-Geral da FA Consult
CEO da Aston Martin
Antigo CEO da Ferrari Spa e Ferrari N.V.</a:t>
            </a:r>
            <a:endParaRPr lang="en-US" sz="1100" dirty="0"/>
          </a:p>
        </p:txBody>
      </p:sp>
      <p:sp>
        <p:nvSpPr>
          <p:cNvPr id="28" name="Shape 20"/>
          <p:cNvSpPr/>
          <p:nvPr/>
        </p:nvSpPr>
        <p:spPr>
          <a:xfrm>
            <a:off x="0" y="4773168"/>
            <a:ext cx="9144000" cy="370332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1"/>
          <p:cNvSpPr/>
          <p:nvPr/>
        </p:nvSpPr>
        <p:spPr>
          <a:xfrm>
            <a:off x="0" y="4773168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2"/>
          <p:cNvSpPr/>
          <p:nvPr/>
        </p:nvSpPr>
        <p:spPr>
          <a:xfrm>
            <a:off x="365760" y="4809744"/>
            <a:ext cx="8412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6B7A5A"/>
                </a:solidFill>
              </a:rPr>
              <a:t>www.tdhistartup.com  ·  info@tdhi-international.com  ·  </a:t>
            </a:r>
            <a:endParaRPr lang="en-US" sz="1000" dirty="0"/>
          </a:p>
        </p:txBody>
      </p:sp>
      <p:pic>
        <p:nvPicPr>
          <p:cNvPr id="31" name="Image 0" descr="/home/claude/tdhi_startup/logo_color_transparent.png">
            <a:extLst>
              <a:ext uri="{FF2B5EF4-FFF2-40B4-BE49-F238E27FC236}">
                <a16:creationId xmlns:a16="http://schemas.microsoft.com/office/drawing/2014/main" id="{68BE3F83-002E-EAB3-7F1D-1EC3D065C4A3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7A8C3A"/>
          </a:solidFill>
          <a:ln w="12700">
            <a:solidFill>
              <a:srgbClr val="7A8C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Shape 1"/>
          <p:cNvSpPr/>
          <p:nvPr/>
        </p:nvSpPr>
        <p:spPr>
          <a:xfrm>
            <a:off x="0" y="530352"/>
            <a:ext cx="9144000" cy="36576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Text 2"/>
          <p:cNvSpPr/>
          <p:nvPr/>
        </p:nvSpPr>
        <p:spPr>
          <a:xfrm>
            <a:off x="7498080" y="128016"/>
            <a:ext cx="1508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r">
              <a:buNone/>
            </a:pPr>
            <a:r>
              <a:rPr lang="pt-PT" sz="1000" kern="0" spc="200" dirty="0">
                <a:solidFill>
                  <a:srgbClr val="E5E8DC"/>
                </a:solidFill>
                <a:latin typeface="Aptos"/>
              </a:rPr>
              <a:t>CONTACTOS</a:t>
            </a:r>
            <a:endParaRPr lang="en-US" sz="1000" dirty="0"/>
          </a:p>
        </p:txBody>
      </p:sp>
      <p:pic>
        <p:nvPicPr>
          <p:cNvPr id="6" name="Image 1" descr="/home/claude/tdhi_startup/magri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20040" y="685800"/>
            <a:ext cx="2606040" cy="3858768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320040" y="685800"/>
            <a:ext cx="2606040" cy="3858768"/>
          </a:xfrm>
          <a:prstGeom prst="rect">
            <a:avLst/>
          </a:prstGeom>
          <a:solidFill>
            <a:srgbClr val="FFFFFF">
              <a:alpha val="0"/>
            </a:srgbClr>
          </a:solidFill>
          <a:ln w="254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Text 4"/>
          <p:cNvSpPr/>
          <p:nvPr/>
        </p:nvSpPr>
        <p:spPr>
          <a:xfrm>
            <a:off x="3200400" y="713232"/>
            <a:ext cx="5669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7A8C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Dr. Paolo MAGRI</a:t>
            </a:r>
            <a:endParaRPr lang="en-US" sz="3200" dirty="0"/>
          </a:p>
        </p:txBody>
      </p:sp>
      <p:sp>
        <p:nvSpPr>
          <p:cNvPr id="9" name="Text 5"/>
          <p:cNvSpPr/>
          <p:nvPr/>
        </p:nvSpPr>
        <p:spPr>
          <a:xfrm>
            <a:off x="3200400" y="1335024"/>
            <a:ext cx="5486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pt-PT" sz="1400" i="1" dirty="0">
                <a:solidFill>
                  <a:srgbClr val="96A844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Diretor-Geral da TDHI ·</a:t>
            </a:r>
            <a:r>
              <a:rPr lang="en-US" sz="1400" i="1">
                <a:solidFill>
                  <a:srgbClr val="96A8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/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3200400" y="1755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0" y="1975104"/>
            <a:ext cx="347472" cy="347472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3703320" y="1956816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+370 6 502 0704   |   +39 348 256 7230</a:t>
            </a:r>
            <a:endParaRPr lang="en-US" sz="13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0400" y="2670048"/>
            <a:ext cx="347472" cy="347472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3703320" y="2651760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/>
              </a:rPr>
              <a:t>generalmanager@tdhi-international.com</a:t>
            </a: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0400" y="3364992"/>
            <a:ext cx="347472" cy="347472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3703320" y="3346704"/>
            <a:ext cx="5120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D4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Paolo Magri | LinkedIn</a:t>
            </a:r>
            <a:endParaRPr lang="en-US" sz="1350" dirty="0"/>
          </a:p>
        </p:txBody>
      </p:sp>
      <p:sp>
        <p:nvSpPr>
          <p:cNvPr id="17" name="Shape 10"/>
          <p:cNvSpPr/>
          <p:nvPr/>
        </p:nvSpPr>
        <p:spPr>
          <a:xfrm>
            <a:off x="3200400" y="4041648"/>
            <a:ext cx="5623560" cy="27432"/>
          </a:xfrm>
          <a:prstGeom prst="rect">
            <a:avLst/>
          </a:prstGeom>
          <a:solidFill>
            <a:srgbClr val="E5E8DC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Text 11"/>
          <p:cNvSpPr/>
          <p:nvPr/>
        </p:nvSpPr>
        <p:spPr>
          <a:xfrm>
            <a:off x="321868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www.tdhistartup.com</a:t>
            </a:r>
            <a:endParaRPr lang="en-US" sz="850" dirty="0"/>
          </a:p>
        </p:txBody>
      </p:sp>
      <p:sp>
        <p:nvSpPr>
          <p:cNvPr id="19" name="Text 12"/>
          <p:cNvSpPr/>
          <p:nvPr/>
        </p:nvSpPr>
        <p:spPr>
          <a:xfrm>
            <a:off x="468172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www.tdhi-group.com</a:t>
            </a:r>
            <a:endParaRPr lang="en-US" sz="850" dirty="0"/>
          </a:p>
        </p:txBody>
      </p:sp>
      <p:sp>
        <p:nvSpPr>
          <p:cNvPr id="20" name="Text 13"/>
          <p:cNvSpPr/>
          <p:nvPr/>
        </p:nvSpPr>
        <p:spPr>
          <a:xfrm>
            <a:off x="614476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www.tdhi-international.com</a:t>
            </a:r>
            <a:endParaRPr lang="en-US" sz="850" dirty="0"/>
          </a:p>
        </p:txBody>
      </p:sp>
      <p:sp>
        <p:nvSpPr>
          <p:cNvPr id="21" name="Text 14"/>
          <p:cNvSpPr/>
          <p:nvPr/>
        </p:nvSpPr>
        <p:spPr>
          <a:xfrm>
            <a:off x="7607808" y="4133088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i="1" dirty="0">
                <a:solidFill>
                  <a:srgbClr val="96A844"/>
                </a:solidFill>
              </a:rPr>
              <a:t>www.tdhi-italia.com</a:t>
            </a:r>
            <a:endParaRPr lang="en-US" sz="850" dirty="0"/>
          </a:p>
        </p:txBody>
      </p:sp>
      <p:sp>
        <p:nvSpPr>
          <p:cNvPr id="22" name="Shape 15"/>
          <p:cNvSpPr/>
          <p:nvPr/>
        </p:nvSpPr>
        <p:spPr>
          <a:xfrm>
            <a:off x="0" y="4507992"/>
            <a:ext cx="9144000" cy="635508"/>
          </a:xfrm>
          <a:prstGeom prst="rect">
            <a:avLst/>
          </a:prstGeom>
          <a:solidFill>
            <a:srgbClr val="F8F9F4"/>
          </a:solidFill>
          <a:ln w="12700">
            <a:solidFill>
              <a:srgbClr val="E5E8D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Shape 16"/>
          <p:cNvSpPr/>
          <p:nvPr/>
        </p:nvSpPr>
        <p:spPr>
          <a:xfrm>
            <a:off x="0" y="4507992"/>
            <a:ext cx="9144000" cy="27432"/>
          </a:xfrm>
          <a:prstGeom prst="rect">
            <a:avLst/>
          </a:prstGeom>
          <a:solidFill>
            <a:srgbClr val="96A844"/>
          </a:solidFill>
          <a:ln w="12700">
            <a:solidFill>
              <a:srgbClr val="96A844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Text 17"/>
          <p:cNvSpPr/>
          <p:nvPr/>
        </p:nvSpPr>
        <p:spPr>
          <a:xfrm>
            <a:off x="365760" y="4535424"/>
            <a:ext cx="8412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 algn="ctr">
              <a:buNone/>
            </a:pPr>
            <a:r>
              <a:rPr lang="pt-PT" sz="1250" i="1" dirty="0">
                <a:solidFill>
                  <a:srgbClr val="7A8C3A"/>
                </a:solidFill>
                <a:latin typeface="Aptos" pitchFamily="34" charset="0"/>
                <a:ea typeface="Calibri" pitchFamily="34" charset="-122"/>
                <a:cs typeface="Calibri" pitchFamily="34" charset="-120"/>
              </a:rPr>
              <a:t>“Fazemos tudo para surpreender positivamente os nossos clientes, sempre. Temos sempre uma solução.”</a:t>
            </a:r>
          </a:p>
        </p:txBody>
      </p:sp>
      <p:pic>
        <p:nvPicPr>
          <p:cNvPr id="25" name="Image 0" descr="/home/claude/tdhi_startup/logo_color_transparent.png">
            <a:extLst>
              <a:ext uri="{FF2B5EF4-FFF2-40B4-BE49-F238E27FC236}">
                <a16:creationId xmlns:a16="http://schemas.microsoft.com/office/drawing/2014/main" id="{E2BD2B48-CA5D-338A-C37F-97DCEA14D5D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201168" y="36576"/>
            <a:ext cx="367066" cy="457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960</Words>
  <Application>Microsoft Office PowerPoint</Application>
  <PresentationFormat>On-screen Show (16:9)</PresentationFormat>
  <Paragraphs>150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TDHI STARTUP – Brochure Italiana 2026</dc:title>
  <dc:subject>PptxGenJS Presentation</dc:subject>
  <dc:creator>PptxGenJS</dc:creator>
  <cp:lastModifiedBy>DHCO ADVISORS UAB</cp:lastModifiedBy>
  <cp:revision>7</cp:revision>
  <dcterms:created xsi:type="dcterms:W3CDTF">2026-05-03T11:05:30Z</dcterms:created>
  <dcterms:modified xsi:type="dcterms:W3CDTF">2026-05-30T10:02:25Z</dcterms:modified>
</cp:coreProperties>
</file>