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dia/image20.jpg" ContentType="image/jpg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46" d="100"/>
          <a:sy n="146" d="100"/>
        </p:scale>
        <p:origin x="5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30823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6.png"/><Relationship Id="rId8" Type="http://schemas.openxmlformats.org/officeDocument/2006/relationships/image" Target="../media/image12.png"/><Relationship Id="rId9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Relationship Id="rId4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Relationship Id="rId4" Type="http://schemas.openxmlformats.org/officeDocument/2006/relationships/image" Target="../media/image13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Relationship Id="rId4" Type="http://schemas.openxmlformats.org/officeDocument/2006/relationships/image" Target="../media/image8.png"/><Relationship Id="rId5" Type="http://schemas.openxmlformats.org/officeDocument/2006/relationships/image" Target="../media/image15.png"/><Relationship Id="rId6" Type="http://schemas.openxmlformats.org/officeDocument/2006/relationships/image" Target="../media/image18.png"/><Relationship Id="rId7" Type="http://schemas.openxmlformats.org/officeDocument/2006/relationships/image" Target="../media/image9.png"/><Relationship Id="rId8" Type="http://schemas.openxmlformats.org/officeDocument/2006/relationships/image" Target="../media/image19.png"/><Relationship Id="rId9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Relationship Id="rId4" Type="http://schemas.openxmlformats.org/officeDocument/2006/relationships/image" Target="../media/image16.png"/><Relationship Id="rId5" Type="http://schemas.openxmlformats.org/officeDocument/2006/relationships/image" Target="../media/image5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Relationship Id="rId8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0.jp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hyperlink" Target="mailto:generalmanager@tdhi-international.com" TargetMode="External"/><Relationship Id="rId7" Type="http://schemas.openxmlformats.org/officeDocument/2006/relationships/image" Target="../media/image23.png"/><Relationship Id="rId8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114800" cy="5143500"/>
          </a:xfrm>
          <a:prstGeom prst="rect">
            <a:avLst/>
          </a:prstGeom>
          <a:solidFill>
            <a:srgbClr val="7A8C3A"/>
          </a:solidFill>
          <a:ln w="12700">
            <a:solidFill>
              <a:srgbClr val="7A8C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0" y="0"/>
            <a:ext cx="54864" cy="514350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" name="Image 0" descr="/home/claude/tdhi_startup/logo_color_transparent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28600" y="133894"/>
            <a:ext cx="1756954" cy="220109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74320" y="2331720"/>
            <a:ext cx="3520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hi-IN" sz="1525" i="1" dirty="0">
                <a:solidFill>
                  <a:srgbClr val="BBC097"/>
                </a:solidFill>
                <a:latin typeface="Noto Sans Devanagari" pitchFamily="34" charset="0"/>
                <a:ea typeface="Calibri" pitchFamily="34" charset="-122"/>
                <a:cs typeface="Calibri" pitchFamily="34" charset="-120"/>
              </a:rPr>
              <a:t>रणनीतिक इनक्यूबेटर और
व्यवसाय विकासकर्ता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274320" y="3218688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hi-IN" sz="1200" dirty="0">
                <a:solidFill>
                  <a:srgbClr val="E5E8DC"/>
                </a:solidFill>
                <a:latin typeface="Noto Sans Devanagari" pitchFamily="34" charset="0"/>
                <a:ea typeface="Calibri" pitchFamily="34" charset="-122"/>
                <a:cs typeface="Calibri" pitchFamily="34" charset="-120"/>
              </a:rPr>
              <a:t>पुरानी और नई कंपनियों के लिए</a:t>
            </a:r>
            <a:endParaRPr lang="en-US" sz="12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>
            <a:alphaModFix amt="85000"/>
          </a:blip>
          <a:stretch>
            <a:fillRect/>
          </a:stretch>
        </p:blipFill>
        <p:spPr>
          <a:xfrm>
            <a:off x="320040" y="3840480"/>
            <a:ext cx="502920" cy="502920"/>
          </a:xfrm>
          <a:prstGeom prst="rect">
            <a:avLst/>
          </a:prstGeom>
        </p:spPr>
      </p:pic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>
            <a:alphaModFix amt="85000"/>
          </a:blip>
          <a:stretch>
            <a:fillRect/>
          </a:stretch>
        </p:blipFill>
        <p:spPr>
          <a:xfrm>
            <a:off x="1097280" y="3840480"/>
            <a:ext cx="502920" cy="502920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>
            <a:alphaModFix amt="85000"/>
          </a:blip>
          <a:stretch>
            <a:fillRect/>
          </a:stretch>
        </p:blipFill>
        <p:spPr>
          <a:xfrm>
            <a:off x="1874520" y="3840480"/>
            <a:ext cx="502920" cy="502920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274320" y="46634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BBC097"/>
                </a:solidFill>
              </a:rPr>
              <a:t>www.tdhistartup.com</a:t>
            </a:r>
            <a:endParaRPr lang="en-US" sz="1100" dirty="0"/>
          </a:p>
        </p:txBody>
      </p:sp>
      <p:sp>
        <p:nvSpPr>
          <p:cNvPr id="11" name="Text 5"/>
          <p:cNvSpPr/>
          <p:nvPr/>
        </p:nvSpPr>
        <p:spPr>
          <a:xfrm>
            <a:off x="4434840" y="457200"/>
            <a:ext cx="4480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7A8C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TDHI STARTUP</a:t>
            </a:r>
            <a:endParaRPr lang="en-US" sz="4000" dirty="0"/>
          </a:p>
        </p:txBody>
      </p:sp>
      <p:sp>
        <p:nvSpPr>
          <p:cNvPr id="12" name="Text 6"/>
          <p:cNvSpPr/>
          <p:nvPr/>
        </p:nvSpPr>
        <p:spPr>
          <a:xfrm>
            <a:off x="4434840" y="1234440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hi-IN" sz="1450" i="1" dirty="0">
                <a:solidFill>
                  <a:srgbClr val="99A08E"/>
                </a:solidFill>
                <a:latin typeface="Noto Sans Devanagari" pitchFamily="34" charset="0"/>
                <a:ea typeface="Calibri" pitchFamily="34" charset="-122"/>
                <a:cs typeface="Calibri" pitchFamily="34" charset="-120"/>
              </a:rPr>
              <a:t>पुरानी और नई कंपनियों के लिए</a:t>
            </a:r>
            <a:endParaRPr lang="en-US" sz="1500" dirty="0"/>
          </a:p>
        </p:txBody>
      </p:sp>
      <p:sp>
        <p:nvSpPr>
          <p:cNvPr id="13" name="Shape 7"/>
          <p:cNvSpPr/>
          <p:nvPr/>
        </p:nvSpPr>
        <p:spPr>
          <a:xfrm>
            <a:off x="4434840" y="1719072"/>
            <a:ext cx="4434840" cy="27432"/>
          </a:xfrm>
          <a:prstGeom prst="rect">
            <a:avLst/>
          </a:prstGeom>
          <a:solidFill>
            <a:srgbClr val="E5E8DC"/>
          </a:solidFill>
          <a:ln w="12700">
            <a:solidFill>
              <a:srgbClr val="E5E8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8"/>
          <p:cNvSpPr/>
          <p:nvPr/>
        </p:nvSpPr>
        <p:spPr>
          <a:xfrm>
            <a:off x="4434840" y="1874520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hi-IN" sz="1350" b="1" dirty="0">
                <a:solidFill>
                  <a:srgbClr val="1A1A1A"/>
                </a:solidFill>
                <a:latin typeface="Noto Sans Devanagari" pitchFamily="34" charset="0"/>
                <a:ea typeface="Calibri" pitchFamily="34" charset="-122"/>
                <a:cs typeface="Calibri" pitchFamily="34" charset="-120"/>
              </a:rPr>
              <a:t>1989 से — 35+ वर्षों का अनुभव</a:t>
            </a:r>
            <a:endParaRPr lang="en-US" sz="1400" dirty="0"/>
          </a:p>
        </p:txBody>
      </p:sp>
      <p:sp>
        <p:nvSpPr>
          <p:cNvPr id="15" name="Text 9"/>
          <p:cNvSpPr/>
          <p:nvPr/>
        </p:nvSpPr>
        <p:spPr>
          <a:xfrm>
            <a:off x="4434840" y="2286000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hi-IN" sz="1050" dirty="0">
                <a:solidFill>
                  <a:srgbClr val="6B7A5A"/>
                </a:solidFill>
                <a:latin typeface="Noto Sans Devanagari"/>
              </a:rPr>
              <a:t>85+ क्षेत्रों में विशेषज्ञता · EMEA और वैश्विक बाज़ार</a:t>
            </a:r>
            <a:endParaRPr lang="en-US" sz="1200" dirty="0"/>
          </a:p>
        </p:txBody>
      </p:sp>
      <p:sp>
        <p:nvSpPr>
          <p:cNvPr id="16" name="Text 10"/>
          <p:cNvSpPr/>
          <p:nvPr/>
        </p:nvSpPr>
        <p:spPr>
          <a:xfrm>
            <a:off x="4434840" y="2788920"/>
            <a:ext cx="1417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96A8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85+</a:t>
            </a:r>
            <a:endParaRPr lang="en-US" sz="3400" dirty="0"/>
          </a:p>
        </p:txBody>
      </p:sp>
      <p:sp>
        <p:nvSpPr>
          <p:cNvPr id="17" name="Text 11"/>
          <p:cNvSpPr/>
          <p:nvPr/>
        </p:nvSpPr>
        <p:spPr>
          <a:xfrm>
            <a:off x="4434840" y="3337560"/>
            <a:ext cx="1417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hi-IN" sz="1025" dirty="0">
                <a:solidFill>
                  <a:srgbClr val="6B7A5A"/>
                </a:solidFill>
                <a:latin typeface="Noto Sans Devanagari"/>
              </a:rPr>
              <a:t>सक्रिय
क्षेत्र</a:t>
            </a:r>
            <a:endParaRPr lang="en-US" sz="1100" dirty="0"/>
          </a:p>
        </p:txBody>
      </p:sp>
      <p:sp>
        <p:nvSpPr>
          <p:cNvPr id="18" name="Text 12"/>
          <p:cNvSpPr/>
          <p:nvPr/>
        </p:nvSpPr>
        <p:spPr>
          <a:xfrm>
            <a:off x="5943600" y="2788920"/>
            <a:ext cx="1417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96A8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35+</a:t>
            </a:r>
            <a:endParaRPr lang="en-US" sz="3400" dirty="0"/>
          </a:p>
        </p:txBody>
      </p:sp>
      <p:sp>
        <p:nvSpPr>
          <p:cNvPr id="19" name="Text 13"/>
          <p:cNvSpPr/>
          <p:nvPr/>
        </p:nvSpPr>
        <p:spPr>
          <a:xfrm>
            <a:off x="5943600" y="3337560"/>
            <a:ext cx="1417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hi-IN" sz="1025" dirty="0">
                <a:solidFill>
                  <a:srgbClr val="6B7A5A"/>
                </a:solidFill>
                <a:latin typeface="Noto Sans Devanagari"/>
              </a:rPr>
              <a:t>वर्षों का
अनुभव</a:t>
            </a:r>
            <a:endParaRPr lang="en-US" sz="1100" dirty="0"/>
          </a:p>
        </p:txBody>
      </p:sp>
      <p:sp>
        <p:nvSpPr>
          <p:cNvPr id="20" name="Text 14"/>
          <p:cNvSpPr/>
          <p:nvPr/>
        </p:nvSpPr>
        <p:spPr>
          <a:xfrm>
            <a:off x="7452360" y="2788920"/>
            <a:ext cx="1417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96A8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100%</a:t>
            </a:r>
            <a:endParaRPr lang="en-US" sz="3400" dirty="0"/>
          </a:p>
        </p:txBody>
      </p:sp>
      <p:sp>
        <p:nvSpPr>
          <p:cNvPr id="21" name="Text 15"/>
          <p:cNvSpPr/>
          <p:nvPr/>
        </p:nvSpPr>
        <p:spPr>
          <a:xfrm>
            <a:off x="7452360" y="3337560"/>
            <a:ext cx="1417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hi-IN" sz="1025" dirty="0">
                <a:solidFill>
                  <a:srgbClr val="6B7A5A"/>
                </a:solidFill>
                <a:latin typeface="Noto Sans Devanagari"/>
              </a:rPr>
              <a:t>निःशुल्क
विश्लेषण</a:t>
            </a:r>
            <a:endParaRPr lang="en-US" sz="1100" dirty="0"/>
          </a:p>
        </p:txBody>
      </p:sp>
      <p:sp>
        <p:nvSpPr>
          <p:cNvPr id="22" name="Shape 16"/>
          <p:cNvSpPr/>
          <p:nvPr/>
        </p:nvSpPr>
        <p:spPr>
          <a:xfrm>
            <a:off x="4434840" y="3913632"/>
            <a:ext cx="4434840" cy="27432"/>
          </a:xfrm>
          <a:prstGeom prst="rect">
            <a:avLst/>
          </a:prstGeom>
          <a:solidFill>
            <a:srgbClr val="E5E8DC"/>
          </a:solidFill>
          <a:ln w="12700">
            <a:solidFill>
              <a:srgbClr val="E5E8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17"/>
          <p:cNvSpPr/>
          <p:nvPr/>
        </p:nvSpPr>
        <p:spPr>
          <a:xfrm>
            <a:off x="4434840" y="402336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hi-IN" sz="1025" i="1" dirty="0">
                <a:solidFill>
                  <a:srgbClr val="3D4A2E"/>
                </a:solidFill>
                <a:latin typeface="Noto Sans Devanagari" pitchFamily="34" charset="0"/>
                <a:ea typeface="Calibri" pitchFamily="34" charset="-122"/>
                <a:cs typeface="Calibri" pitchFamily="34" charset="-120"/>
              </a:rPr>
              <a:t>“हम आपकी सहायता के लिए हैं। हम केवल वही कार्य स्वीकार करते हैं
जिनमें परिणाम प्राप्त करने का हमें पूरा विश्वास हो।”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7A8C3A"/>
          </a:solidFill>
          <a:ln w="12700">
            <a:solidFill>
              <a:srgbClr val="7A8C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" name="Image 0" descr="/home/claude/tdhi_startup/logo_color_transparent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01168" y="36576"/>
            <a:ext cx="367066" cy="4572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858000" y="109728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buNone/>
            </a:pPr>
            <a:r>
              <a:rPr lang="hi-IN" sz="950" kern="0" spc="200" dirty="0">
                <a:solidFill>
                  <a:srgbClr val="E5E8DC"/>
                </a:solidFill>
                <a:latin typeface="Noto Sans Devanagari"/>
              </a:rPr>
              <a:t>हमारे बारे में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365760" y="685800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hi-IN" sz="2500" b="1" dirty="0">
                <a:solidFill>
                  <a:srgbClr val="7A8C3A"/>
                </a:solidFill>
                <a:latin typeface="Noto Sans Devanagari" pitchFamily="34" charset="0"/>
                <a:ea typeface="Georgia" pitchFamily="34" charset="-122"/>
                <a:cs typeface="Georgia" pitchFamily="34" charset="-120"/>
              </a:rPr>
              <a:t>हमारे बारे में</a:t>
            </a:r>
            <a:endParaRPr lang="en-US" sz="2600" dirty="0"/>
          </a:p>
        </p:txBody>
      </p:sp>
      <p:sp>
        <p:nvSpPr>
          <p:cNvPr id="7" name="Text 4"/>
          <p:cNvSpPr/>
          <p:nvPr/>
        </p:nvSpPr>
        <p:spPr>
          <a:xfrm>
            <a:off x="365760" y="1234440"/>
            <a:ext cx="5029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hi-IN" sz="1350" i="1" dirty="0">
                <a:solidFill>
                  <a:srgbClr val="6B7A5A"/>
                </a:solidFill>
                <a:latin typeface="Noto Sans Devanagari"/>
              </a:rPr>
              <a:t>अपनी तरह का अनूठा विशेषज्ञ इनक्यूबेटर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201168" y="685800"/>
            <a:ext cx="54864" cy="393192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411480" y="1691640"/>
            <a:ext cx="4663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hi-IN" sz="1175" dirty="0">
                <a:solidFill>
                  <a:srgbClr val="3D4A2E"/>
                </a:solidFill>
                <a:latin typeface="Noto Sans Devanagari" pitchFamily="34" charset="0"/>
                <a:ea typeface="Calibri" pitchFamily="34" charset="-122"/>
                <a:cs typeface="Calibri" pitchFamily="34" charset="-120"/>
              </a:rPr>
              <a:t>TDHI STARTUP कंपनियों और परियोजनाओं के लिए समर्पित एक विशेषज्ञ इनक्यूबेटर तथा व्यवसाय विकासकर्ता है।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411480" y="2432304"/>
            <a:ext cx="4663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hi-IN" sz="975" dirty="0">
                <a:solidFill>
                  <a:srgbClr val="3D4A2E"/>
                </a:solidFill>
                <a:latin typeface="Noto Sans Devanagari" pitchFamily="34" charset="0"/>
                <a:ea typeface="Calibri" pitchFamily="34" charset="-122"/>
                <a:cs typeface="Calibri" pitchFamily="34" charset="-120"/>
              </a:rPr>
              <a:t>हम 85 क्षेत्रों में सक्रिय विशेषज्ञता के साथ एक बहुक्षेत्रीय विकासकर्ता हैं, जो रणनीतिक दृष्टि, परिचालन सहयोग और दीर्घकालिक मूल्य सृजन को जोड़ता है।</a:t>
            </a:r>
            <a:endParaRPr lang="en-US" sz="1250" dirty="0"/>
          </a:p>
        </p:txBody>
      </p:sp>
      <p:sp>
        <p:nvSpPr>
          <p:cNvPr id="11" name="Text 8"/>
          <p:cNvSpPr/>
          <p:nvPr/>
        </p:nvSpPr>
        <p:spPr>
          <a:xfrm>
            <a:off x="411480" y="3191256"/>
            <a:ext cx="4663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hi-IN" sz="975" dirty="0">
                <a:solidFill>
                  <a:srgbClr val="3D4A2E"/>
                </a:solidFill>
                <a:latin typeface="Noto Sans Devanagari" pitchFamily="34" charset="0"/>
                <a:ea typeface="Calibri" pitchFamily="34" charset="-122"/>
                <a:cs typeface="Calibri" pitchFamily="34" charset="-120"/>
              </a:rPr>
              <a:t>हमारा उद्देश्य स्पष्ट है: आपके व्यवसाय को सुदृढ़ बनाना, उसकी पूरी क्षमता विकसित करना और स्थायी सफलता में ठोस योगदान देना।</a:t>
            </a:r>
            <a:endParaRPr lang="en-US" sz="1250" dirty="0"/>
          </a:p>
        </p:txBody>
      </p:sp>
      <p:sp>
        <p:nvSpPr>
          <p:cNvPr id="12" name="Text 9"/>
          <p:cNvSpPr/>
          <p:nvPr/>
        </p:nvSpPr>
        <p:spPr>
          <a:xfrm>
            <a:off x="411480" y="3941064"/>
            <a:ext cx="4663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hi-IN" sz="1075" dirty="0">
                <a:solidFill>
                  <a:srgbClr val="3D4A2E"/>
                </a:solidFill>
                <a:latin typeface="Noto Sans Devanagari" pitchFamily="34" charset="0"/>
                <a:ea typeface="Calibri" pitchFamily="34" charset="-122"/>
                <a:cs typeface="Calibri" pitchFamily="34" charset="-120"/>
              </a:rPr>
              <a:t>हम वही कार्य स्वीकार करते हैं जिनमें परिणाम हासिल करने का विश्वास हो। यह ठोस प्रतिबद्धता है, केवल वादा नहीं।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5394960" y="658368"/>
            <a:ext cx="3474720" cy="1207008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5394960" y="658368"/>
            <a:ext cx="54864" cy="1207008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7840" y="932688"/>
            <a:ext cx="457200" cy="457200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6172200" y="731520"/>
            <a:ext cx="2560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7A8C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85+</a:t>
            </a:r>
            <a:endParaRPr lang="en-US" sz="3200" dirty="0"/>
          </a:p>
        </p:txBody>
      </p:sp>
      <p:sp>
        <p:nvSpPr>
          <p:cNvPr id="17" name="Text 13"/>
          <p:cNvSpPr/>
          <p:nvPr/>
        </p:nvSpPr>
        <p:spPr>
          <a:xfrm>
            <a:off x="6172200" y="1316736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hi-IN" sz="1150" dirty="0">
                <a:solidFill>
                  <a:srgbClr val="6B7A5A"/>
                </a:solidFill>
                <a:latin typeface="Noto Sans Devanagari"/>
              </a:rPr>
              <a:t>विशेषज्ञता के क्षेत्र</a:t>
            </a:r>
            <a:endParaRPr lang="en-US" sz="1200" dirty="0"/>
          </a:p>
        </p:txBody>
      </p:sp>
      <p:sp>
        <p:nvSpPr>
          <p:cNvPr id="18" name="Shape 14"/>
          <p:cNvSpPr/>
          <p:nvPr/>
        </p:nvSpPr>
        <p:spPr>
          <a:xfrm>
            <a:off x="5394960" y="2075688"/>
            <a:ext cx="3474720" cy="1207008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Shape 15"/>
          <p:cNvSpPr/>
          <p:nvPr/>
        </p:nvSpPr>
        <p:spPr>
          <a:xfrm>
            <a:off x="5394960" y="2075688"/>
            <a:ext cx="54864" cy="1207008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7840" y="2350008"/>
            <a:ext cx="457200" cy="457200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6172200" y="2148840"/>
            <a:ext cx="2560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7A8C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35+</a:t>
            </a:r>
            <a:endParaRPr lang="en-US" sz="3200" dirty="0"/>
          </a:p>
        </p:txBody>
      </p:sp>
      <p:sp>
        <p:nvSpPr>
          <p:cNvPr id="22" name="Text 17"/>
          <p:cNvSpPr/>
          <p:nvPr/>
        </p:nvSpPr>
        <p:spPr>
          <a:xfrm>
            <a:off x="6172200" y="2734056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hi-IN" sz="1150" dirty="0">
                <a:solidFill>
                  <a:srgbClr val="6B7A5A"/>
                </a:solidFill>
                <a:latin typeface="Noto Sans Devanagari"/>
              </a:rPr>
              <a:t>वर्षों का अनुभव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5394960" y="3493008"/>
            <a:ext cx="3474720" cy="1207008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4" name="Shape 19"/>
          <p:cNvSpPr/>
          <p:nvPr/>
        </p:nvSpPr>
        <p:spPr>
          <a:xfrm>
            <a:off x="5394960" y="3493008"/>
            <a:ext cx="54864" cy="1207008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7840" y="3767328"/>
            <a:ext cx="457200" cy="457200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6172200" y="3566160"/>
            <a:ext cx="2560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7A8C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EMEA</a:t>
            </a:r>
            <a:endParaRPr lang="en-US" sz="3200" dirty="0"/>
          </a:p>
        </p:txBody>
      </p:sp>
      <p:sp>
        <p:nvSpPr>
          <p:cNvPr id="27" name="Text 21"/>
          <p:cNvSpPr/>
          <p:nvPr/>
        </p:nvSpPr>
        <p:spPr>
          <a:xfrm>
            <a:off x="6172200" y="4151376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hi-IN" sz="1150" dirty="0">
                <a:solidFill>
                  <a:srgbClr val="6B7A5A"/>
                </a:solidFill>
                <a:latin typeface="Noto Sans Devanagari"/>
              </a:rPr>
              <a:t>मुख्य परिचालन क्षेत्र</a:t>
            </a:r>
            <a:endParaRPr lang="en-US" sz="1200" dirty="0"/>
          </a:p>
        </p:txBody>
      </p:sp>
      <p:sp>
        <p:nvSpPr>
          <p:cNvPr id="28" name="Shape 22"/>
          <p:cNvSpPr/>
          <p:nvPr/>
        </p:nvSpPr>
        <p:spPr>
          <a:xfrm>
            <a:off x="0" y="4773168"/>
            <a:ext cx="9144000" cy="370332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3"/>
          <p:cNvSpPr/>
          <p:nvPr/>
        </p:nvSpPr>
        <p:spPr>
          <a:xfrm>
            <a:off x="0" y="4773168"/>
            <a:ext cx="9144000" cy="27432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4"/>
          <p:cNvSpPr/>
          <p:nvPr/>
        </p:nvSpPr>
        <p:spPr>
          <a:xfrm>
            <a:off x="365760" y="4809744"/>
            <a:ext cx="8412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6B7A5A"/>
                </a:solidFill>
              </a:rPr>
              <a:t>www.tdhistartup.com  ·  info@tdhi-international.com  ·  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7A8C3A"/>
          </a:solidFill>
          <a:ln w="12700">
            <a:solidFill>
              <a:srgbClr val="7A8C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6858000" y="109728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buNone/>
            </a:pPr>
            <a:r>
              <a:rPr lang="hi-IN" sz="950" kern="0" spc="200" dirty="0">
                <a:solidFill>
                  <a:srgbClr val="E5E8DC"/>
                </a:solidFill>
                <a:latin typeface="Noto Sans Devanagari"/>
              </a:rPr>
              <a:t>हमारी सेवाएँ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365760" y="685800"/>
            <a:ext cx="8412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hi-IN" sz="2275" b="1" dirty="0">
                <a:solidFill>
                  <a:srgbClr val="7A8C3A"/>
                </a:solidFill>
                <a:latin typeface="Noto Sans Devanagari" pitchFamily="34" charset="0"/>
                <a:ea typeface="Georgia" pitchFamily="34" charset="-122"/>
                <a:cs typeface="Georgia" pitchFamily="34" charset="-120"/>
              </a:rPr>
              <a:t>हमारी सेवाएँ</a:t>
            </a:r>
            <a:endParaRPr lang="en-US" sz="2600" dirty="0"/>
          </a:p>
        </p:txBody>
      </p:sp>
      <p:sp>
        <p:nvSpPr>
          <p:cNvPr id="7" name="Text 4"/>
          <p:cNvSpPr/>
          <p:nvPr/>
        </p:nvSpPr>
        <p:spPr>
          <a:xfrm>
            <a:off x="365760" y="1188720"/>
            <a:ext cx="8412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hi-IN" sz="1250" i="1" dirty="0">
                <a:solidFill>
                  <a:srgbClr val="6B7A5A"/>
                </a:solidFill>
                <a:latin typeface="Noto Sans Devanagari"/>
              </a:rPr>
              <a:t>एसएमई, उद्यमियों और परियोजना विकासकर्ताओं के लिए व्यावहारिक समाधान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320040" y="1664208"/>
            <a:ext cx="2788920" cy="1353312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320040" y="1664208"/>
            <a:ext cx="2788920" cy="4572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755648"/>
            <a:ext cx="384048" cy="384048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914400" y="1737360"/>
            <a:ext cx="2103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hi-IN" sz="1200" b="1" dirty="0">
                <a:solidFill>
                  <a:srgbClr val="7A8C3A"/>
                </a:solidFill>
                <a:latin typeface="Noto Sans Devanagari" pitchFamily="34" charset="0"/>
                <a:ea typeface="Calibri" pitchFamily="34" charset="-122"/>
                <a:cs typeface="Calibri" pitchFamily="34" charset="-120"/>
              </a:rPr>
              <a:t>व्यवसाय विकास</a:t>
            </a:r>
            <a:endParaRPr lang="en-US" sz="1250" dirty="0"/>
          </a:p>
        </p:txBody>
      </p:sp>
      <p:sp>
        <p:nvSpPr>
          <p:cNvPr id="12" name="Text 8"/>
          <p:cNvSpPr/>
          <p:nvPr/>
        </p:nvSpPr>
        <p:spPr>
          <a:xfrm>
            <a:off x="411480" y="2212848"/>
            <a:ext cx="26334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hi-IN" sz="800" dirty="0">
                <a:solidFill>
                  <a:srgbClr val="3D4A2E"/>
                </a:solidFill>
                <a:latin typeface="Noto Sans Devanagari" pitchFamily="34" charset="0"/>
                <a:ea typeface="Calibri" pitchFamily="34" charset="-122"/>
                <a:cs typeface="Calibri" pitchFamily="34" charset="-120"/>
              </a:rPr>
              <a:t>हम आपकी कंपनी का अध्ययन करते हैं और उसे व्यावहारिक व संभव उपायों से पुनर्जीवित करने हेतु निःशुल्क प्रारंभिक विश्लेषण देते हैं।</a:t>
            </a:r>
            <a:endParaRPr lang="en-US" sz="1050" dirty="0"/>
          </a:p>
        </p:txBody>
      </p:sp>
      <p:sp>
        <p:nvSpPr>
          <p:cNvPr id="13" name="Shape 9"/>
          <p:cNvSpPr/>
          <p:nvPr/>
        </p:nvSpPr>
        <p:spPr>
          <a:xfrm>
            <a:off x="320040" y="3127248"/>
            <a:ext cx="2788920" cy="1353312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0"/>
          <p:cNvSpPr/>
          <p:nvPr/>
        </p:nvSpPr>
        <p:spPr>
          <a:xfrm>
            <a:off x="320040" y="3127248"/>
            <a:ext cx="2788920" cy="4572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3218688"/>
            <a:ext cx="384048" cy="384048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914400" y="3200400"/>
            <a:ext cx="2103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hi-IN" sz="1200" b="1" dirty="0">
                <a:solidFill>
                  <a:srgbClr val="7A8C3A"/>
                </a:solidFill>
                <a:latin typeface="Noto Sans Devanagari" pitchFamily="34" charset="0"/>
                <a:ea typeface="Calibri" pitchFamily="34" charset="-122"/>
                <a:cs typeface="Calibri" pitchFamily="34" charset="-120"/>
              </a:rPr>
              <a:t>परियोजना विकास</a:t>
            </a:r>
            <a:endParaRPr lang="en-US" sz="1250" dirty="0"/>
          </a:p>
        </p:txBody>
      </p:sp>
      <p:sp>
        <p:nvSpPr>
          <p:cNvPr id="17" name="Text 12"/>
          <p:cNvSpPr/>
          <p:nvPr/>
        </p:nvSpPr>
        <p:spPr>
          <a:xfrm>
            <a:off x="411480" y="3675888"/>
            <a:ext cx="26334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hi-IN" sz="800" dirty="0">
                <a:solidFill>
                  <a:srgbClr val="3D4A2E"/>
                </a:solidFill>
                <a:latin typeface="Noto Sans Devanagari" pitchFamily="34" charset="0"/>
                <a:ea typeface="Calibri" pitchFamily="34" charset="-122"/>
                <a:cs typeface="Calibri" pitchFamily="34" charset="-120"/>
              </a:rPr>
              <a:t>हम आपकी परियोजना का विश्लेषण करते हैं और उसे अंतरराष्ट्रीय बाज़ार में सक्रिय कर कंपनी या उत्पाद में बदलने की संभावनाएँ जाँचते हैं।</a:t>
            </a:r>
            <a:endParaRPr lang="en-US" sz="1050" dirty="0"/>
          </a:p>
        </p:txBody>
      </p:sp>
      <p:sp>
        <p:nvSpPr>
          <p:cNvPr id="18" name="Shape 13"/>
          <p:cNvSpPr/>
          <p:nvPr/>
        </p:nvSpPr>
        <p:spPr>
          <a:xfrm>
            <a:off x="3264408" y="1664208"/>
            <a:ext cx="2788920" cy="1353312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Shape 14"/>
          <p:cNvSpPr/>
          <p:nvPr/>
        </p:nvSpPr>
        <p:spPr>
          <a:xfrm>
            <a:off x="3264408" y="1664208"/>
            <a:ext cx="2788920" cy="4572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1568" y="1755648"/>
            <a:ext cx="384048" cy="384048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3858768" y="1737360"/>
            <a:ext cx="2103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hi-IN" sz="1200" b="1" dirty="0">
                <a:solidFill>
                  <a:srgbClr val="7A8C3A"/>
                </a:solidFill>
                <a:latin typeface="Noto Sans Devanagari" pitchFamily="34" charset="0"/>
                <a:ea typeface="Calibri" pitchFamily="34" charset="-122"/>
                <a:cs typeface="Calibri" pitchFamily="34" charset="-120"/>
              </a:rPr>
              <a:t>उत्पाद विकास</a:t>
            </a:r>
            <a:endParaRPr lang="en-US" sz="1250" dirty="0"/>
          </a:p>
        </p:txBody>
      </p:sp>
      <p:sp>
        <p:nvSpPr>
          <p:cNvPr id="22" name="Text 16"/>
          <p:cNvSpPr/>
          <p:nvPr/>
        </p:nvSpPr>
        <p:spPr>
          <a:xfrm>
            <a:off x="3355848" y="2212848"/>
            <a:ext cx="26334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hi-IN" sz="825" dirty="0">
                <a:solidFill>
                  <a:srgbClr val="3D4A2E"/>
                </a:solidFill>
                <a:latin typeface="Noto Sans Devanagari" pitchFamily="34" charset="0"/>
                <a:ea typeface="Calibri" pitchFamily="34" charset="-122"/>
                <a:cs typeface="Calibri" pitchFamily="34" charset="-120"/>
              </a:rPr>
              <a:t>महामारी और युद्धों से बदले बाज़ार में प्रत्येक उत्पाद की पुनर्समीक्षा आवश्यक है। हम उचित बदलाव करने में मदद करते हैं।</a:t>
            </a:r>
            <a:endParaRPr lang="en-US" sz="1050" dirty="0"/>
          </a:p>
        </p:txBody>
      </p:sp>
      <p:sp>
        <p:nvSpPr>
          <p:cNvPr id="23" name="Shape 17"/>
          <p:cNvSpPr/>
          <p:nvPr/>
        </p:nvSpPr>
        <p:spPr>
          <a:xfrm>
            <a:off x="3264408" y="3127248"/>
            <a:ext cx="2788920" cy="1353312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4" name="Shape 18"/>
          <p:cNvSpPr/>
          <p:nvPr/>
        </p:nvSpPr>
        <p:spPr>
          <a:xfrm>
            <a:off x="3264408" y="3127248"/>
            <a:ext cx="2788920" cy="4572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01568" y="3218688"/>
            <a:ext cx="384048" cy="384048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3858768" y="3200400"/>
            <a:ext cx="2103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hi-IN" sz="1200" b="1" dirty="0">
                <a:solidFill>
                  <a:srgbClr val="7A8C3A"/>
                </a:solidFill>
                <a:latin typeface="Noto Sans Devanagari" pitchFamily="34" charset="0"/>
                <a:ea typeface="Calibri" pitchFamily="34" charset="-122"/>
                <a:cs typeface="Calibri" pitchFamily="34" charset="-120"/>
              </a:rPr>
              <a:t>बैंकिंग समन्वय</a:t>
            </a:r>
            <a:endParaRPr lang="en-US" sz="1250" dirty="0"/>
          </a:p>
        </p:txBody>
      </p:sp>
      <p:sp>
        <p:nvSpPr>
          <p:cNvPr id="27" name="Text 20"/>
          <p:cNvSpPr/>
          <p:nvPr/>
        </p:nvSpPr>
        <p:spPr>
          <a:xfrm>
            <a:off x="3355848" y="3675888"/>
            <a:ext cx="26334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hi-IN" sz="925" dirty="0">
                <a:solidFill>
                  <a:srgbClr val="3D4A2E"/>
                </a:solidFill>
                <a:latin typeface="Noto Sans Devanagari" pitchFamily="34" charset="0"/>
                <a:ea typeface="Calibri" pitchFamily="34" charset="-122"/>
                <a:cs typeface="Calibri" pitchFamily="34" charset="-120"/>
              </a:rPr>
              <a:t>बैंकों से संवाद में सहयोग: रणनीति का नवीनीकरण, नए बाज़ारों की पहचान और संस्थानों के समक्ष पेशेवर प्रस्तुति।</a:t>
            </a:r>
            <a:endParaRPr lang="en-US" sz="1050" dirty="0"/>
          </a:p>
        </p:txBody>
      </p:sp>
      <p:sp>
        <p:nvSpPr>
          <p:cNvPr id="28" name="Shape 21"/>
          <p:cNvSpPr/>
          <p:nvPr/>
        </p:nvSpPr>
        <p:spPr>
          <a:xfrm>
            <a:off x="6208776" y="1664208"/>
            <a:ext cx="2788920" cy="1353312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Shape 22"/>
          <p:cNvSpPr/>
          <p:nvPr/>
        </p:nvSpPr>
        <p:spPr>
          <a:xfrm>
            <a:off x="6208776" y="1664208"/>
            <a:ext cx="2788920" cy="4572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0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45936" y="1755648"/>
            <a:ext cx="384048" cy="384048"/>
          </a:xfrm>
          <a:prstGeom prst="rect">
            <a:avLst/>
          </a:prstGeom>
        </p:spPr>
      </p:pic>
      <p:sp>
        <p:nvSpPr>
          <p:cNvPr id="31" name="Text 23"/>
          <p:cNvSpPr/>
          <p:nvPr/>
        </p:nvSpPr>
        <p:spPr>
          <a:xfrm>
            <a:off x="6803136" y="1737360"/>
            <a:ext cx="2103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hi-IN" sz="1000" b="1" dirty="0">
                <a:solidFill>
                  <a:srgbClr val="7A8C3A"/>
                </a:solidFill>
                <a:latin typeface="Noto Sans Devanagari" pitchFamily="34" charset="0"/>
                <a:ea typeface="Calibri" pitchFamily="34" charset="-122"/>
                <a:cs typeface="Calibri" pitchFamily="34" charset="-120"/>
              </a:rPr>
              <a:t>निःशुल्क व्यक्तिगत परामर्श</a:t>
            </a:r>
            <a:endParaRPr lang="en-US" sz="1250" dirty="0"/>
          </a:p>
        </p:txBody>
      </p:sp>
      <p:sp>
        <p:nvSpPr>
          <p:cNvPr id="32" name="Text 24"/>
          <p:cNvSpPr/>
          <p:nvPr/>
        </p:nvSpPr>
        <p:spPr>
          <a:xfrm>
            <a:off x="6300216" y="2212848"/>
            <a:ext cx="26334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hi-IN" sz="875" dirty="0">
                <a:solidFill>
                  <a:srgbClr val="3D4A2E"/>
                </a:solidFill>
                <a:latin typeface="Noto Sans Devanagari" pitchFamily="34" charset="0"/>
                <a:ea typeface="Calibri" pitchFamily="34" charset="-122"/>
                <a:cs typeface="Calibri" pitchFamily="34" charset="-120"/>
              </a:rPr>
              <a:t>अपने बारे में, कंपनी या विचार के बारे में बताएँ। हम बताएँगे कि कैसे मदद कर सकते हैं। यह सेवा सदैव निःशुल्क है।</a:t>
            </a:r>
            <a:endParaRPr lang="en-US" sz="1050" dirty="0"/>
          </a:p>
        </p:txBody>
      </p:sp>
      <p:sp>
        <p:nvSpPr>
          <p:cNvPr id="33" name="Shape 25"/>
          <p:cNvSpPr/>
          <p:nvPr/>
        </p:nvSpPr>
        <p:spPr>
          <a:xfrm>
            <a:off x="6208776" y="3127248"/>
            <a:ext cx="2788920" cy="1353312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4" name="Shape 26"/>
          <p:cNvSpPr/>
          <p:nvPr/>
        </p:nvSpPr>
        <p:spPr>
          <a:xfrm>
            <a:off x="6208776" y="3127248"/>
            <a:ext cx="2788920" cy="4572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5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5936" y="3218688"/>
            <a:ext cx="384048" cy="384048"/>
          </a:xfrm>
          <a:prstGeom prst="rect">
            <a:avLst/>
          </a:prstGeom>
        </p:spPr>
      </p:pic>
      <p:sp>
        <p:nvSpPr>
          <p:cNvPr id="36" name="Text 27"/>
          <p:cNvSpPr/>
          <p:nvPr/>
        </p:nvSpPr>
        <p:spPr>
          <a:xfrm>
            <a:off x="6803136" y="3200400"/>
            <a:ext cx="2103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hi-IN" sz="775" b="1" dirty="0">
                <a:solidFill>
                  <a:srgbClr val="7A8C3A"/>
                </a:solidFill>
                <a:latin typeface="Noto Sans Devanagari" pitchFamily="34" charset="0"/>
                <a:ea typeface="Calibri" pitchFamily="34" charset="-122"/>
                <a:cs typeface="Calibri" pitchFamily="34" charset="-120"/>
              </a:rPr>
              <a:t>पुनरुद्धार एवं कोविड के बाद पुनःआरंभ</a:t>
            </a:r>
            <a:endParaRPr lang="en-US" sz="1250" dirty="0"/>
          </a:p>
        </p:txBody>
      </p:sp>
      <p:sp>
        <p:nvSpPr>
          <p:cNvPr id="37" name="Text 28"/>
          <p:cNvSpPr/>
          <p:nvPr/>
        </p:nvSpPr>
        <p:spPr>
          <a:xfrm>
            <a:off x="6300216" y="3675888"/>
            <a:ext cx="26334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hi-IN" sz="800" dirty="0">
                <a:solidFill>
                  <a:srgbClr val="3D4A2E"/>
                </a:solidFill>
                <a:latin typeface="Noto Sans Devanagari" pitchFamily="34" charset="0"/>
                <a:ea typeface="Calibri" pitchFamily="34" charset="-122"/>
                <a:cs typeface="Calibri" pitchFamily="34" charset="-120"/>
              </a:rPr>
              <a:t>हमारे अनुभव और क्षमताओं से महामारी के बाद आपकी कंपनी को फिर सक्रिय करने, बाज़ार वापस पाने और नए बाज़ार विकसित करने में मदद मिलती है।</a:t>
            </a:r>
            <a:endParaRPr lang="en-US" sz="1050" dirty="0"/>
          </a:p>
        </p:txBody>
      </p:sp>
      <p:sp>
        <p:nvSpPr>
          <p:cNvPr id="38" name="Shape 29"/>
          <p:cNvSpPr/>
          <p:nvPr/>
        </p:nvSpPr>
        <p:spPr>
          <a:xfrm>
            <a:off x="0" y="4773168"/>
            <a:ext cx="9144000" cy="370332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Shape 30"/>
          <p:cNvSpPr/>
          <p:nvPr/>
        </p:nvSpPr>
        <p:spPr>
          <a:xfrm>
            <a:off x="0" y="4773168"/>
            <a:ext cx="9144000" cy="27432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31"/>
          <p:cNvSpPr/>
          <p:nvPr/>
        </p:nvSpPr>
        <p:spPr>
          <a:xfrm>
            <a:off x="365760" y="4809744"/>
            <a:ext cx="8412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6B7A5A"/>
                </a:solidFill>
              </a:rPr>
              <a:t>www.tdhistartup.com  ·  info@tdhi-international.com  ·  </a:t>
            </a:r>
            <a:endParaRPr lang="en-US" sz="1000" dirty="0"/>
          </a:p>
        </p:txBody>
      </p:sp>
      <p:pic>
        <p:nvPicPr>
          <p:cNvPr id="41" name="Image 0" descr="/home/claude/tdhi_startup/logo_color_transparent.png">
            <a:extLst>
              <a:ext uri="{FF2B5EF4-FFF2-40B4-BE49-F238E27FC236}">
                <a16:creationId xmlns:a16="http://schemas.microsoft.com/office/drawing/2014/main" id="{B85798A9-9F71-CA70-CCF5-5CDCE96BFF8E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201168" y="36576"/>
            <a:ext cx="367066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7A8C3A"/>
          </a:solidFill>
          <a:ln w="12700">
            <a:solidFill>
              <a:srgbClr val="7A8C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6858000" y="109728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buNone/>
            </a:pPr>
            <a:r>
              <a:rPr lang="hi-IN" sz="950" kern="0" spc="200" dirty="0">
                <a:solidFill>
                  <a:srgbClr val="E5E8DC"/>
                </a:solidFill>
                <a:latin typeface="Noto Sans Devanagari"/>
              </a:rPr>
              <a:t>परियोजना साझेदार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365760" y="685800"/>
            <a:ext cx="8412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hi-IN" sz="2275" b="1" dirty="0">
                <a:solidFill>
                  <a:srgbClr val="7A8C3A"/>
                </a:solidFill>
                <a:latin typeface="Noto Sans Devanagari" pitchFamily="34" charset="0"/>
                <a:ea typeface="Georgia" pitchFamily="34" charset="-122"/>
                <a:cs typeface="Georgia" pitchFamily="34" charset="-120"/>
              </a:rPr>
              <a:t>परियोजना साझेदार</a:t>
            </a:r>
            <a:endParaRPr lang="en-US" sz="2600" dirty="0"/>
          </a:p>
        </p:txBody>
      </p:sp>
      <p:sp>
        <p:nvSpPr>
          <p:cNvPr id="7" name="Text 4"/>
          <p:cNvSpPr/>
          <p:nvPr/>
        </p:nvSpPr>
        <p:spPr>
          <a:xfrm>
            <a:off x="365760" y="1188720"/>
            <a:ext cx="8412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hi-IN" sz="1250" i="1" dirty="0">
                <a:solidFill>
                  <a:srgbClr val="6B7A5A"/>
                </a:solidFill>
                <a:latin typeface="Noto Sans Devanagari"/>
              </a:rPr>
              <a:t>एसएमई को सहयोग देने वाली TDHI Group कंपनियों और प्रभागों का एकीकृत नेटवर्क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320040" y="1673352"/>
            <a:ext cx="4160520" cy="1417320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320040" y="1673352"/>
            <a:ext cx="4160520" cy="4572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457200" y="1764792"/>
            <a:ext cx="3840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hi-IN" sz="1250" b="1" dirty="0">
                <a:solidFill>
                  <a:srgbClr val="7A8C3A"/>
                </a:solidFill>
                <a:latin typeface="Noto Sans Devanagari" pitchFamily="34" charset="0"/>
                <a:ea typeface="Calibri" pitchFamily="34" charset="-122"/>
                <a:cs typeface="Calibri" pitchFamily="34" charset="-120"/>
              </a:rPr>
              <a:t>बैंकिंग और वित्त</a:t>
            </a:r>
            <a:endParaRPr lang="en-US" sz="1300" dirty="0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148840"/>
            <a:ext cx="228600" cy="2286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58952" y="2130552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TDHI Pay Bank · tdhipay.com</a:t>
            </a:r>
            <a:endParaRPr lang="en-US" sz="110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432304"/>
            <a:ext cx="228600" cy="22860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758952" y="2414016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 Bancorp · dhbancorp.com</a:t>
            </a:r>
            <a:endParaRPr lang="en-US" sz="1100" dirty="0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715768"/>
            <a:ext cx="228600" cy="228600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758952" y="269748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M&amp;A · tdhi-finance.com</a:t>
            </a:r>
            <a:endParaRPr lang="en-US" sz="1100" dirty="0"/>
          </a:p>
        </p:txBody>
      </p:sp>
      <p:sp>
        <p:nvSpPr>
          <p:cNvPr id="17" name="Shape 11"/>
          <p:cNvSpPr/>
          <p:nvPr/>
        </p:nvSpPr>
        <p:spPr>
          <a:xfrm>
            <a:off x="4709160" y="1673352"/>
            <a:ext cx="4160520" cy="1417320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2"/>
          <p:cNvSpPr/>
          <p:nvPr/>
        </p:nvSpPr>
        <p:spPr>
          <a:xfrm>
            <a:off x="4709160" y="1673352"/>
            <a:ext cx="4160520" cy="4572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3"/>
          <p:cNvSpPr/>
          <p:nvPr/>
        </p:nvSpPr>
        <p:spPr>
          <a:xfrm>
            <a:off x="4846320" y="1764792"/>
            <a:ext cx="3840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hi-IN" sz="1250" b="1" dirty="0">
                <a:solidFill>
                  <a:srgbClr val="7A8C3A"/>
                </a:solidFill>
                <a:latin typeface="Noto Sans Devanagari" pitchFamily="34" charset="0"/>
                <a:ea typeface="Calibri" pitchFamily="34" charset="-122"/>
                <a:cs typeface="Calibri" pitchFamily="34" charset="-120"/>
              </a:rPr>
              <a:t>पे-मास्टर</a:t>
            </a:r>
            <a:endParaRPr lang="en-US" sz="1300" dirty="0"/>
          </a:p>
        </p:txBody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0" y="2148840"/>
            <a:ext cx="228600" cy="228600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5148072" y="2130552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Trust DH · trustdh.com</a:t>
            </a:r>
            <a:endParaRPr lang="en-US" sz="1100" dirty="0"/>
          </a:p>
        </p:txBody>
      </p:sp>
      <p:pic>
        <p:nvPicPr>
          <p:cNvPr id="22" name="Image 5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0" y="2432304"/>
            <a:ext cx="228600" cy="228600"/>
          </a:xfrm>
          <a:prstGeom prst="rect">
            <a:avLst/>
          </a:prstGeom>
        </p:spPr>
      </p:pic>
      <p:sp>
        <p:nvSpPr>
          <p:cNvPr id="23" name="Text 15"/>
          <p:cNvSpPr/>
          <p:nvPr/>
        </p:nvSpPr>
        <p:spPr>
          <a:xfrm>
            <a:off x="5148072" y="2414016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DDC Group International · ddcgroup-international.com</a:t>
            </a:r>
            <a:endParaRPr lang="en-US" sz="1100" dirty="0"/>
          </a:p>
        </p:txBody>
      </p:sp>
      <p:pic>
        <p:nvPicPr>
          <p:cNvPr id="24" name="Image 6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0" y="2715768"/>
            <a:ext cx="228600" cy="228600"/>
          </a:xfrm>
          <a:prstGeom prst="rect">
            <a:avLst/>
          </a:prstGeom>
        </p:spPr>
      </p:pic>
      <p:sp>
        <p:nvSpPr>
          <p:cNvPr id="25" name="Text 16"/>
          <p:cNvSpPr/>
          <p:nvPr/>
        </p:nvSpPr>
        <p:spPr>
          <a:xfrm>
            <a:off x="5148072" y="269748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TDHI PayMaster · tdhi-paymaster.com</a:t>
            </a:r>
            <a:endParaRPr lang="en-US" sz="1100" dirty="0"/>
          </a:p>
        </p:txBody>
      </p:sp>
      <p:sp>
        <p:nvSpPr>
          <p:cNvPr id="26" name="Shape 17"/>
          <p:cNvSpPr/>
          <p:nvPr/>
        </p:nvSpPr>
        <p:spPr>
          <a:xfrm>
            <a:off x="320040" y="3227832"/>
            <a:ext cx="4160520" cy="1417320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7" name="Shape 18"/>
          <p:cNvSpPr/>
          <p:nvPr/>
        </p:nvSpPr>
        <p:spPr>
          <a:xfrm>
            <a:off x="320040" y="3227832"/>
            <a:ext cx="4160520" cy="4572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19"/>
          <p:cNvSpPr/>
          <p:nvPr/>
        </p:nvSpPr>
        <p:spPr>
          <a:xfrm>
            <a:off x="457200" y="3319272"/>
            <a:ext cx="3840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hi-IN" sz="1250" b="1" dirty="0">
                <a:solidFill>
                  <a:srgbClr val="7A8C3A"/>
                </a:solidFill>
                <a:latin typeface="Noto Sans Devanagari" pitchFamily="34" charset="0"/>
                <a:ea typeface="Calibri" pitchFamily="34" charset="-122"/>
                <a:cs typeface="Calibri" pitchFamily="34" charset="-120"/>
              </a:rPr>
              <a:t>स्टार्टअप और वेंचर</a:t>
            </a:r>
            <a:endParaRPr lang="en-US" sz="1300" dirty="0"/>
          </a:p>
        </p:txBody>
      </p:sp>
      <p:pic>
        <p:nvPicPr>
          <p:cNvPr id="29" name="Image 7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703320"/>
            <a:ext cx="228600" cy="228600"/>
          </a:xfrm>
          <a:prstGeom prst="rect">
            <a:avLst/>
          </a:prstGeom>
        </p:spPr>
      </p:pic>
      <p:sp>
        <p:nvSpPr>
          <p:cNvPr id="30" name="Text 20"/>
          <p:cNvSpPr/>
          <p:nvPr/>
        </p:nvSpPr>
        <p:spPr>
          <a:xfrm>
            <a:off x="758952" y="3685032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 Startup · dhstartup.com</a:t>
            </a:r>
            <a:endParaRPr lang="en-US" sz="1100" dirty="0"/>
          </a:p>
        </p:txBody>
      </p:sp>
      <p:pic>
        <p:nvPicPr>
          <p:cNvPr id="31" name="Image 8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986784"/>
            <a:ext cx="228600" cy="228600"/>
          </a:xfrm>
          <a:prstGeom prst="rect">
            <a:avLst/>
          </a:prstGeom>
        </p:spPr>
      </p:pic>
      <p:sp>
        <p:nvSpPr>
          <p:cNvPr id="32" name="Text 21"/>
          <p:cNvSpPr/>
          <p:nvPr/>
        </p:nvSpPr>
        <p:spPr>
          <a:xfrm>
            <a:off x="758952" y="3968496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Club Venture Capital · clubventurecapital.com</a:t>
            </a:r>
            <a:endParaRPr lang="en-US" sz="1100" dirty="0"/>
          </a:p>
        </p:txBody>
      </p:sp>
      <p:pic>
        <p:nvPicPr>
          <p:cNvPr id="33" name="Image 9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270248"/>
            <a:ext cx="228600" cy="228600"/>
          </a:xfrm>
          <a:prstGeom prst="rect">
            <a:avLst/>
          </a:prstGeom>
        </p:spPr>
      </p:pic>
      <p:sp>
        <p:nvSpPr>
          <p:cNvPr id="34" name="Text 22"/>
          <p:cNvSpPr/>
          <p:nvPr/>
        </p:nvSpPr>
        <p:spPr>
          <a:xfrm>
            <a:off x="758952" y="425196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DDC Group · ddcgroup-international.com</a:t>
            </a:r>
            <a:endParaRPr lang="en-US" sz="1100" dirty="0"/>
          </a:p>
        </p:txBody>
      </p:sp>
      <p:sp>
        <p:nvSpPr>
          <p:cNvPr id="35" name="Shape 23"/>
          <p:cNvSpPr/>
          <p:nvPr/>
        </p:nvSpPr>
        <p:spPr>
          <a:xfrm>
            <a:off x="4709160" y="3227832"/>
            <a:ext cx="4160520" cy="1417320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6" name="Shape 24"/>
          <p:cNvSpPr/>
          <p:nvPr/>
        </p:nvSpPr>
        <p:spPr>
          <a:xfrm>
            <a:off x="4709160" y="3227832"/>
            <a:ext cx="4160520" cy="4572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25"/>
          <p:cNvSpPr/>
          <p:nvPr/>
        </p:nvSpPr>
        <p:spPr>
          <a:xfrm>
            <a:off x="4846320" y="3319272"/>
            <a:ext cx="3840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hi-IN" sz="1250" b="1" dirty="0">
                <a:solidFill>
                  <a:srgbClr val="7A8C3A"/>
                </a:solidFill>
                <a:latin typeface="Noto Sans Devanagari" pitchFamily="34" charset="0"/>
                <a:ea typeface="Calibri" pitchFamily="34" charset="-122"/>
                <a:cs typeface="Calibri" pitchFamily="34" charset="-120"/>
              </a:rPr>
              <a:t>जीवनशैली और डिज़ाइन</a:t>
            </a:r>
            <a:endParaRPr lang="en-US" sz="1300" dirty="0"/>
          </a:p>
        </p:txBody>
      </p:sp>
      <p:pic>
        <p:nvPicPr>
          <p:cNvPr id="38" name="Image 1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0" y="3703320"/>
            <a:ext cx="228600" cy="228600"/>
          </a:xfrm>
          <a:prstGeom prst="rect">
            <a:avLst/>
          </a:prstGeom>
        </p:spPr>
      </p:pic>
      <p:sp>
        <p:nvSpPr>
          <p:cNvPr id="39" name="Text 26"/>
          <p:cNvSpPr/>
          <p:nvPr/>
        </p:nvSpPr>
        <p:spPr>
          <a:xfrm>
            <a:off x="5148072" y="3685032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Club del Duque · clubdelduque.com</a:t>
            </a:r>
            <a:endParaRPr lang="en-US" sz="1100" dirty="0"/>
          </a:p>
        </p:txBody>
      </p:sp>
      <p:pic>
        <p:nvPicPr>
          <p:cNvPr id="40" name="Image 1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0" y="3986784"/>
            <a:ext cx="228600" cy="228600"/>
          </a:xfrm>
          <a:prstGeom prst="rect">
            <a:avLst/>
          </a:prstGeom>
        </p:spPr>
      </p:pic>
      <p:sp>
        <p:nvSpPr>
          <p:cNvPr id="41" name="Text 27"/>
          <p:cNvSpPr/>
          <p:nvPr/>
        </p:nvSpPr>
        <p:spPr>
          <a:xfrm>
            <a:off x="5148072" y="3968496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TDHI Office &amp; House · tdhi-officeandhouse.com</a:t>
            </a:r>
            <a:endParaRPr lang="en-US" sz="1100" dirty="0"/>
          </a:p>
        </p:txBody>
      </p:sp>
      <p:pic>
        <p:nvPicPr>
          <p:cNvPr id="42" name="Image 1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0" y="4270248"/>
            <a:ext cx="228600" cy="228600"/>
          </a:xfrm>
          <a:prstGeom prst="rect">
            <a:avLst/>
          </a:prstGeom>
        </p:spPr>
      </p:pic>
      <p:sp>
        <p:nvSpPr>
          <p:cNvPr id="43" name="Text 28"/>
          <p:cNvSpPr/>
          <p:nvPr/>
        </p:nvSpPr>
        <p:spPr>
          <a:xfrm>
            <a:off x="5148072" y="425196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HORECA Design</a:t>
            </a:r>
            <a:endParaRPr lang="en-US" sz="1100" dirty="0"/>
          </a:p>
        </p:txBody>
      </p:sp>
      <p:sp>
        <p:nvSpPr>
          <p:cNvPr id="44" name="Shape 29"/>
          <p:cNvSpPr/>
          <p:nvPr/>
        </p:nvSpPr>
        <p:spPr>
          <a:xfrm>
            <a:off x="0" y="4773168"/>
            <a:ext cx="9144000" cy="370332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Shape 30"/>
          <p:cNvSpPr/>
          <p:nvPr/>
        </p:nvSpPr>
        <p:spPr>
          <a:xfrm>
            <a:off x="0" y="4773168"/>
            <a:ext cx="9144000" cy="27432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Text 31"/>
          <p:cNvSpPr/>
          <p:nvPr/>
        </p:nvSpPr>
        <p:spPr>
          <a:xfrm>
            <a:off x="365760" y="4809744"/>
            <a:ext cx="8412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6B7A5A"/>
                </a:solidFill>
              </a:rPr>
              <a:t>www.tdhistartup.com  ·  info@tdhi-international.com  ·  </a:t>
            </a:r>
            <a:endParaRPr lang="en-US" sz="1000" dirty="0"/>
          </a:p>
        </p:txBody>
      </p:sp>
      <p:pic>
        <p:nvPicPr>
          <p:cNvPr id="47" name="Image 0" descr="/home/claude/tdhi_startup/logo_color_transparent.png">
            <a:extLst>
              <a:ext uri="{FF2B5EF4-FFF2-40B4-BE49-F238E27FC236}">
                <a16:creationId xmlns:a16="http://schemas.microsoft.com/office/drawing/2014/main" id="{19B3A032-6673-315E-30F0-BD9A74AF195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01168" y="36576"/>
            <a:ext cx="367066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7A8C3A"/>
          </a:solidFill>
          <a:ln w="12700">
            <a:solidFill>
              <a:srgbClr val="7A8C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6858000" y="109728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buNone/>
            </a:pPr>
            <a:r>
              <a:rPr lang="hi-IN" sz="950" kern="0" spc="200" dirty="0">
                <a:solidFill>
                  <a:srgbClr val="E5E8DC"/>
                </a:solidFill>
                <a:latin typeface="Noto Sans Devanagari"/>
              </a:rPr>
              <a:t>पुनरुद्धार एवं विकास कोष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5760720" y="530352"/>
            <a:ext cx="3383280" cy="4242816"/>
          </a:xfrm>
          <a:prstGeom prst="rect">
            <a:avLst/>
          </a:prstGeom>
          <a:solidFill>
            <a:srgbClr val="7A8C3A"/>
          </a:solidFill>
          <a:ln w="12700">
            <a:solidFill>
              <a:srgbClr val="7A8C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365760" y="685800"/>
            <a:ext cx="5212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hi-IN" sz="2075" b="1" dirty="0">
                <a:solidFill>
                  <a:srgbClr val="7A8C3A"/>
                </a:solidFill>
                <a:latin typeface="Noto Sans Devanagari" pitchFamily="34" charset="0"/>
                <a:ea typeface="Georgia" pitchFamily="34" charset="-122"/>
                <a:cs typeface="Georgia" pitchFamily="34" charset="-120"/>
              </a:rPr>
              <a:t>TDHI पुनरुद्धार एवं
विकास कोष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365760" y="1664208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hi-IN" sz="1175" i="1" dirty="0">
                <a:solidFill>
                  <a:srgbClr val="6B7A5A"/>
                </a:solidFill>
                <a:latin typeface="Noto Sans Devanagari"/>
              </a:rPr>
              <a:t>इटली और EMEA की एसएमई के लिए TDHI Group का सह-निवेश कोष</a:t>
            </a:r>
            <a:endParaRPr lang="en-US" sz="13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2212848"/>
            <a:ext cx="347472" cy="347472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22960" y="2194560"/>
            <a:ext cx="4754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hi-IN" sz="1075" dirty="0">
                <a:solidFill>
                  <a:srgbClr val="3D4A2E"/>
                </a:solidFill>
                <a:latin typeface="Noto Sans Devanagari" pitchFamily="34" charset="0"/>
                <a:ea typeface="Calibri" pitchFamily="34" charset="-122"/>
                <a:cs typeface="Calibri" pitchFamily="34" charset="-120"/>
              </a:rPr>
              <a:t>TDHI मान्यता प्राप्त कंपनियों के विकास व्यय का एक हिस्सा वहन करके सह-निवेश करता है।</a:t>
            </a:r>
            <a:endParaRPr lang="en-US" sz="120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" y="2807208"/>
            <a:ext cx="347472" cy="347472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822960" y="2788920"/>
            <a:ext cx="4754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hi-IN" sz="1075" dirty="0">
                <a:solidFill>
                  <a:srgbClr val="3D4A2E"/>
                </a:solidFill>
                <a:latin typeface="Noto Sans Devanagari" pitchFamily="34" charset="0"/>
                <a:ea typeface="Calibri" pitchFamily="34" charset="-122"/>
                <a:cs typeface="Calibri" pitchFamily="34" charset="-120"/>
              </a:rPr>
              <a:t>2019 से पहले मान्यता प्राप्त कंपनियाँ और हमारे चयन मानदंड पूरे करने वाली नई संरचित परियोजनाएँ।</a:t>
            </a:r>
            <a:endParaRPr lang="en-US" sz="12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760" y="3401568"/>
            <a:ext cx="347472" cy="347472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822960" y="3383280"/>
            <a:ext cx="4754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hi-IN" sz="1075" dirty="0">
                <a:solidFill>
                  <a:srgbClr val="3D4A2E"/>
                </a:solidFill>
                <a:latin typeface="Noto Sans Devanagari" pitchFamily="34" charset="0"/>
                <a:ea typeface="Calibri" pitchFamily="34" charset="-122"/>
                <a:cs typeface="Calibri" pitchFamily="34" charset="-120"/>
              </a:rPr>
              <a:t>इटली के बाज़ार हेतु आवेदन: 10 फ़रवरी 2026 से 31 दिसंबर 2026 तक।</a:t>
            </a:r>
            <a:endParaRPr lang="en-US" sz="120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760" y="3995928"/>
            <a:ext cx="347472" cy="347472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822960" y="3977640"/>
            <a:ext cx="4754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hi-IN" sz="1075" dirty="0">
                <a:solidFill>
                  <a:srgbClr val="3D4A2E"/>
                </a:solidFill>
                <a:latin typeface="Noto Sans Devanagari" pitchFamily="34" charset="0"/>
                <a:ea typeface="Calibri" pitchFamily="34" charset="-122"/>
                <a:cs typeface="Calibri" pitchFamily="34" charset="-120"/>
              </a:rPr>
              <a:t>यह अल्पकालिक सहायता नहीं है; हम मजबूत, स्थायी और सफल संबंध विकसित करते हैं।</a:t>
            </a:r>
            <a:endParaRPr lang="en-US" sz="1200" dirty="0"/>
          </a:p>
        </p:txBody>
      </p:sp>
      <p:pic>
        <p:nvPicPr>
          <p:cNvPr id="17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86600" y="731520"/>
            <a:ext cx="685800" cy="685800"/>
          </a:xfrm>
          <a:prstGeom prst="rect">
            <a:avLst/>
          </a:prstGeom>
        </p:spPr>
      </p:pic>
      <p:sp>
        <p:nvSpPr>
          <p:cNvPr id="18" name="Text 10"/>
          <p:cNvSpPr/>
          <p:nvPr/>
        </p:nvSpPr>
        <p:spPr>
          <a:xfrm>
            <a:off x="5897880" y="146304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hi-IN" sz="1525" b="1" dirty="0">
                <a:solidFill>
                  <a:srgbClr val="FFFFFF"/>
                </a:solidFill>
                <a:latin typeface="Noto Sans Devanagari" pitchFamily="34" charset="0"/>
                <a:ea typeface="Georgia" pitchFamily="34" charset="-122"/>
                <a:cs typeface="Georgia" pitchFamily="34" charset="-120"/>
              </a:rPr>
              <a:t>यह कैसे काम करता है</a:t>
            </a:r>
            <a:endParaRPr lang="en-US" sz="1600" dirty="0"/>
          </a:p>
        </p:txBody>
      </p:sp>
      <p:sp>
        <p:nvSpPr>
          <p:cNvPr id="19" name="Shape 11"/>
          <p:cNvSpPr/>
          <p:nvPr/>
        </p:nvSpPr>
        <p:spPr>
          <a:xfrm>
            <a:off x="5989320" y="1993392"/>
            <a:ext cx="320040" cy="320040"/>
          </a:xfrm>
          <a:prstGeom prst="ellipse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2"/>
          <p:cNvSpPr/>
          <p:nvPr/>
        </p:nvSpPr>
        <p:spPr>
          <a:xfrm>
            <a:off x="5989320" y="199339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1</a:t>
            </a:r>
            <a:endParaRPr lang="en-US" sz="1200" dirty="0"/>
          </a:p>
        </p:txBody>
      </p:sp>
      <p:sp>
        <p:nvSpPr>
          <p:cNvPr id="21" name="Text 13"/>
          <p:cNvSpPr/>
          <p:nvPr/>
        </p:nvSpPr>
        <p:spPr>
          <a:xfrm>
            <a:off x="6400800" y="2011680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hi-IN" sz="1100" dirty="0">
                <a:solidFill>
                  <a:srgbClr val="E5E8DC"/>
                </a:solidFill>
                <a:latin typeface="Noto Sans Devanagari" pitchFamily="34" charset="0"/>
                <a:ea typeface="Calibri" pitchFamily="34" charset="-122"/>
                <a:cs typeface="Calibri" pitchFamily="34" charset="-120"/>
              </a:rPr>
              <a:t>निःशुल्क मान्यता का अनुरोध</a:t>
            </a:r>
            <a:endParaRPr lang="en-US" sz="1150" dirty="0"/>
          </a:p>
        </p:txBody>
      </p:sp>
      <p:sp>
        <p:nvSpPr>
          <p:cNvPr id="22" name="Shape 14"/>
          <p:cNvSpPr/>
          <p:nvPr/>
        </p:nvSpPr>
        <p:spPr>
          <a:xfrm>
            <a:off x="5989320" y="2496312"/>
            <a:ext cx="320040" cy="320040"/>
          </a:xfrm>
          <a:prstGeom prst="ellipse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15"/>
          <p:cNvSpPr/>
          <p:nvPr/>
        </p:nvSpPr>
        <p:spPr>
          <a:xfrm>
            <a:off x="5989320" y="249631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2</a:t>
            </a:r>
            <a:endParaRPr lang="en-US" sz="1200" dirty="0"/>
          </a:p>
        </p:txBody>
      </p:sp>
      <p:sp>
        <p:nvSpPr>
          <p:cNvPr id="24" name="Text 16"/>
          <p:cNvSpPr/>
          <p:nvPr/>
        </p:nvSpPr>
        <p:spPr>
          <a:xfrm>
            <a:off x="6400800" y="2514600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hi-IN" sz="1000" dirty="0">
                <a:solidFill>
                  <a:srgbClr val="E5E8DC"/>
                </a:solidFill>
                <a:latin typeface="Noto Sans Devanagari" pitchFamily="34" charset="0"/>
                <a:ea typeface="Calibri" pitchFamily="34" charset="-122"/>
                <a:cs typeface="Calibri" pitchFamily="34" charset="-120"/>
              </a:rPr>
              <a:t>आपकी कंपनी का प्रारंभिक विश्लेषण</a:t>
            </a:r>
            <a:endParaRPr lang="en-US" sz="1150" dirty="0"/>
          </a:p>
        </p:txBody>
      </p:sp>
      <p:sp>
        <p:nvSpPr>
          <p:cNvPr id="25" name="Shape 17"/>
          <p:cNvSpPr/>
          <p:nvPr/>
        </p:nvSpPr>
        <p:spPr>
          <a:xfrm>
            <a:off x="5989320" y="2999232"/>
            <a:ext cx="320040" cy="320040"/>
          </a:xfrm>
          <a:prstGeom prst="ellipse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18"/>
          <p:cNvSpPr/>
          <p:nvPr/>
        </p:nvSpPr>
        <p:spPr>
          <a:xfrm>
            <a:off x="5989320" y="299923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3</a:t>
            </a:r>
            <a:endParaRPr lang="en-US" sz="1200" dirty="0"/>
          </a:p>
        </p:txBody>
      </p:sp>
      <p:sp>
        <p:nvSpPr>
          <p:cNvPr id="27" name="Text 19"/>
          <p:cNvSpPr/>
          <p:nvPr/>
        </p:nvSpPr>
        <p:spPr>
          <a:xfrm>
            <a:off x="6400800" y="3017520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hi-IN" sz="1100" dirty="0">
                <a:solidFill>
                  <a:srgbClr val="E5E8DC"/>
                </a:solidFill>
                <a:latin typeface="Noto Sans Devanagari" pitchFamily="34" charset="0"/>
                <a:ea typeface="Calibri" pitchFamily="34" charset="-122"/>
                <a:cs typeface="Calibri" pitchFamily="34" charset="-120"/>
              </a:rPr>
              <a:t>TDHI चयन और सह-निवेश</a:t>
            </a:r>
            <a:endParaRPr lang="en-US" sz="1150" dirty="0"/>
          </a:p>
        </p:txBody>
      </p:sp>
      <p:sp>
        <p:nvSpPr>
          <p:cNvPr id="28" name="Shape 20"/>
          <p:cNvSpPr/>
          <p:nvPr/>
        </p:nvSpPr>
        <p:spPr>
          <a:xfrm>
            <a:off x="5989320" y="3502152"/>
            <a:ext cx="320040" cy="320040"/>
          </a:xfrm>
          <a:prstGeom prst="ellipse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1"/>
          <p:cNvSpPr/>
          <p:nvPr/>
        </p:nvSpPr>
        <p:spPr>
          <a:xfrm>
            <a:off x="5989320" y="350215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4</a:t>
            </a:r>
            <a:endParaRPr lang="en-US" sz="1200" dirty="0"/>
          </a:p>
        </p:txBody>
      </p:sp>
      <p:sp>
        <p:nvSpPr>
          <p:cNvPr id="30" name="Text 22"/>
          <p:cNvSpPr/>
          <p:nvPr/>
        </p:nvSpPr>
        <p:spPr>
          <a:xfrm>
            <a:off x="6400800" y="3520440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hi-IN" sz="1100" dirty="0">
                <a:solidFill>
                  <a:srgbClr val="E5E8DC"/>
                </a:solidFill>
                <a:latin typeface="Noto Sans Devanagari" pitchFamily="34" charset="0"/>
                <a:ea typeface="Calibri" pitchFamily="34" charset="-122"/>
                <a:cs typeface="Calibri" pitchFamily="34" charset="-120"/>
              </a:rPr>
              <a:t>साझा संरचित विकास</a:t>
            </a:r>
            <a:endParaRPr lang="en-US" sz="1150" dirty="0"/>
          </a:p>
        </p:txBody>
      </p:sp>
      <p:sp>
        <p:nvSpPr>
          <p:cNvPr id="31" name="Shape 23"/>
          <p:cNvSpPr/>
          <p:nvPr/>
        </p:nvSpPr>
        <p:spPr>
          <a:xfrm>
            <a:off x="5989320" y="4005072"/>
            <a:ext cx="320040" cy="320040"/>
          </a:xfrm>
          <a:prstGeom prst="ellipse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24"/>
          <p:cNvSpPr/>
          <p:nvPr/>
        </p:nvSpPr>
        <p:spPr>
          <a:xfrm>
            <a:off x="5989320" y="400507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5</a:t>
            </a:r>
            <a:endParaRPr lang="en-US" sz="1200" dirty="0"/>
          </a:p>
        </p:txBody>
      </p:sp>
      <p:sp>
        <p:nvSpPr>
          <p:cNvPr id="33" name="Text 25"/>
          <p:cNvSpPr/>
          <p:nvPr/>
        </p:nvSpPr>
        <p:spPr>
          <a:xfrm>
            <a:off x="6400800" y="4023360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hi-IN" sz="900" dirty="0">
                <a:solidFill>
                  <a:srgbClr val="E5E8DC"/>
                </a:solidFill>
                <a:latin typeface="Noto Sans Devanagari" pitchFamily="34" charset="0"/>
                <a:ea typeface="Calibri" pitchFamily="34" charset="-122"/>
                <a:cs typeface="Calibri" pitchFamily="34" charset="-120"/>
              </a:rPr>
              <a:t>मापनीय परिणाम और दीर्घकालिक साझेदारी</a:t>
            </a:r>
            <a:endParaRPr lang="en-US" sz="1150" dirty="0"/>
          </a:p>
        </p:txBody>
      </p:sp>
      <p:sp>
        <p:nvSpPr>
          <p:cNvPr id="34" name="Text 26"/>
          <p:cNvSpPr/>
          <p:nvPr/>
        </p:nvSpPr>
        <p:spPr>
          <a:xfrm>
            <a:off x="5897880" y="4553712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hi-IN" sz="1025" i="1" dirty="0">
                <a:solidFill>
                  <a:srgbClr val="BBC097"/>
                </a:solidFill>
                <a:latin typeface="Noto Sans Devanagari" pitchFamily="34" charset="0"/>
                <a:ea typeface="Calibri" pitchFamily="34" charset="-122"/>
                <a:cs typeface="Calibri" pitchFamily="34" charset="-120"/>
              </a:rPr>
              <a:t>हम केवल उन्हीं कंपनियों को चुनते हैं
जिन पर हमें पूरा भरोसा है।</a:t>
            </a:r>
            <a:endParaRPr lang="en-US" sz="1100" dirty="0"/>
          </a:p>
        </p:txBody>
      </p:sp>
      <p:sp>
        <p:nvSpPr>
          <p:cNvPr id="35" name="Shape 27"/>
          <p:cNvSpPr/>
          <p:nvPr/>
        </p:nvSpPr>
        <p:spPr>
          <a:xfrm>
            <a:off x="0" y="4773168"/>
            <a:ext cx="9144000" cy="370332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Shape 28"/>
          <p:cNvSpPr/>
          <p:nvPr/>
        </p:nvSpPr>
        <p:spPr>
          <a:xfrm>
            <a:off x="0" y="4773168"/>
            <a:ext cx="9144000" cy="27432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29"/>
          <p:cNvSpPr/>
          <p:nvPr/>
        </p:nvSpPr>
        <p:spPr>
          <a:xfrm>
            <a:off x="365760" y="4809744"/>
            <a:ext cx="8412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6B7A5A"/>
                </a:solidFill>
              </a:rPr>
              <a:t>www.tdhistartup.com  ·  info@tdhi-international.com  ·  </a:t>
            </a:r>
            <a:endParaRPr lang="en-US" sz="1000" dirty="0"/>
          </a:p>
        </p:txBody>
      </p:sp>
      <p:pic>
        <p:nvPicPr>
          <p:cNvPr id="38" name="Image 0" descr="/home/claude/tdhi_startup/logo_color_transparent.png">
            <a:extLst>
              <a:ext uri="{FF2B5EF4-FFF2-40B4-BE49-F238E27FC236}">
                <a16:creationId xmlns:a16="http://schemas.microsoft.com/office/drawing/2014/main" id="{FC3768FC-EA3A-6E3A-B360-427B3A5DDCD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201168" y="36576"/>
            <a:ext cx="367066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7A8C3A"/>
          </a:solidFill>
          <a:ln w="12700">
            <a:solidFill>
              <a:srgbClr val="7A8C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6858000" y="109728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buNone/>
            </a:pPr>
            <a:r>
              <a:rPr lang="hi-IN" sz="950" kern="0" spc="200" dirty="0">
                <a:solidFill>
                  <a:srgbClr val="E5E8DC"/>
                </a:solidFill>
                <a:latin typeface="Noto Sans Devanagari"/>
              </a:rPr>
              <a:t>अन्य कोष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365760" y="685800"/>
            <a:ext cx="8412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hi-IN" sz="2275" b="1" dirty="0">
                <a:solidFill>
                  <a:srgbClr val="7A8C3A"/>
                </a:solidFill>
                <a:latin typeface="Noto Sans Devanagari" pitchFamily="34" charset="0"/>
                <a:ea typeface="Georgia" pitchFamily="34" charset="-122"/>
                <a:cs typeface="Georgia" pitchFamily="34" charset="-120"/>
              </a:rPr>
              <a:t>अन्य कोष</a:t>
            </a:r>
            <a:endParaRPr lang="en-US" sz="2600" dirty="0"/>
          </a:p>
        </p:txBody>
      </p:sp>
      <p:sp>
        <p:nvSpPr>
          <p:cNvPr id="7" name="Text 4"/>
          <p:cNvSpPr/>
          <p:nvPr/>
        </p:nvSpPr>
        <p:spPr>
          <a:xfrm>
            <a:off x="365760" y="1207008"/>
            <a:ext cx="8412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hi-IN" sz="1250" i="1" dirty="0">
                <a:solidFill>
                  <a:srgbClr val="6B7A5A"/>
                </a:solidFill>
                <a:latin typeface="Noto Sans Devanagari"/>
              </a:rPr>
              <a:t>छह समर्पित कोष — प्रत्येक क्षेत्र को विशिष्ट विशेषज्ञता का लाभ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320040" y="1691640"/>
            <a:ext cx="2697480" cy="1417320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320040" y="1691640"/>
            <a:ext cx="2697480" cy="4572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768" y="1783080"/>
            <a:ext cx="347472" cy="347472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2468880" y="1801368"/>
            <a:ext cx="457200" cy="228600"/>
          </a:xfrm>
          <a:prstGeom prst="rect">
            <a:avLst/>
          </a:prstGeom>
          <a:solidFill>
            <a:srgbClr val="BBC097"/>
          </a:solidFill>
          <a:ln w="12700">
            <a:solidFill>
              <a:srgbClr val="BBC09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8"/>
          <p:cNvSpPr/>
          <p:nvPr/>
        </p:nvSpPr>
        <p:spPr>
          <a:xfrm>
            <a:off x="2468880" y="180136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hi-IN" sz="710" b="1" dirty="0">
                <a:solidFill>
                  <a:srgbClr val="FFFFFF"/>
                </a:solidFill>
                <a:latin typeface="Noto Sans Devanagari"/>
              </a:rPr>
              <a:t>सामान्य</a:t>
            </a:r>
            <a:endParaRPr lang="en-US" sz="700" dirty="0"/>
          </a:p>
        </p:txBody>
      </p:sp>
      <p:sp>
        <p:nvSpPr>
          <p:cNvPr id="13" name="Text 9"/>
          <p:cNvSpPr/>
          <p:nvPr/>
        </p:nvSpPr>
        <p:spPr>
          <a:xfrm>
            <a:off x="429768" y="2167128"/>
            <a:ext cx="24871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hi-IN" sz="1000" b="1" dirty="0">
                <a:solidFill>
                  <a:srgbClr val="7A8C3A"/>
                </a:solidFill>
                <a:latin typeface="Noto Sans Devanagari" pitchFamily="34" charset="0"/>
                <a:ea typeface="Calibri" pitchFamily="34" charset="-122"/>
                <a:cs typeface="Calibri" pitchFamily="34" charset="-120"/>
              </a:rPr>
              <a:t>पुनरुद्धार एवं विकास कोष</a:t>
            </a:r>
            <a:endParaRPr lang="en-US" sz="1050" dirty="0"/>
          </a:p>
        </p:txBody>
      </p:sp>
      <p:sp>
        <p:nvSpPr>
          <p:cNvPr id="14" name="Text 10"/>
          <p:cNvSpPr/>
          <p:nvPr/>
        </p:nvSpPr>
        <p:spPr>
          <a:xfrm>
            <a:off x="429768" y="2560320"/>
            <a:ext cx="2487168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hi-IN" sz="710" dirty="0">
                <a:solidFill>
                  <a:srgbClr val="3D4A2E"/>
                </a:solidFill>
                <a:latin typeface="Noto Sans Devanagari" pitchFamily="34" charset="0"/>
                <a:ea typeface="Calibri" pitchFamily="34" charset="-122"/>
                <a:cs typeface="Calibri" pitchFamily="34" charset="-120"/>
              </a:rPr>
              <a:t>समूह का मुख्य कोष। प्रत्यक्ष सह-निवेश से सभी क्षेत्रों की एसएमई और परियोजनाओं को समर्थन।</a:t>
            </a:r>
            <a:endParaRPr lang="en-US" sz="950" dirty="0"/>
          </a:p>
        </p:txBody>
      </p:sp>
      <p:sp>
        <p:nvSpPr>
          <p:cNvPr id="15" name="Shape 11"/>
          <p:cNvSpPr/>
          <p:nvPr/>
        </p:nvSpPr>
        <p:spPr>
          <a:xfrm>
            <a:off x="3172968" y="1691640"/>
            <a:ext cx="2697480" cy="1417320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Shape 12"/>
          <p:cNvSpPr/>
          <p:nvPr/>
        </p:nvSpPr>
        <p:spPr>
          <a:xfrm>
            <a:off x="3172968" y="1691640"/>
            <a:ext cx="2697480" cy="4572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2696" y="1783080"/>
            <a:ext cx="347472" cy="347472"/>
          </a:xfrm>
          <a:prstGeom prst="rect">
            <a:avLst/>
          </a:prstGeom>
        </p:spPr>
      </p:pic>
      <p:sp>
        <p:nvSpPr>
          <p:cNvPr id="18" name="Shape 13"/>
          <p:cNvSpPr/>
          <p:nvPr/>
        </p:nvSpPr>
        <p:spPr>
          <a:xfrm>
            <a:off x="5321808" y="1801368"/>
            <a:ext cx="457200" cy="228600"/>
          </a:xfrm>
          <a:prstGeom prst="rect">
            <a:avLst/>
          </a:prstGeom>
          <a:solidFill>
            <a:srgbClr val="BBC097"/>
          </a:solidFill>
          <a:ln w="12700">
            <a:solidFill>
              <a:srgbClr val="BBC09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4"/>
          <p:cNvSpPr/>
          <p:nvPr/>
        </p:nvSpPr>
        <p:spPr>
          <a:xfrm>
            <a:off x="5321808" y="180136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hi-IN" sz="710" b="1" dirty="0">
                <a:solidFill>
                  <a:srgbClr val="FFFFFF"/>
                </a:solidFill>
                <a:latin typeface="Noto Sans Devanagari"/>
              </a:rPr>
              <a:t>HORECA</a:t>
            </a:r>
            <a:endParaRPr lang="en-US" sz="700" dirty="0"/>
          </a:p>
        </p:txBody>
      </p:sp>
      <p:sp>
        <p:nvSpPr>
          <p:cNvPr id="20" name="Text 15"/>
          <p:cNvSpPr/>
          <p:nvPr/>
        </p:nvSpPr>
        <p:spPr>
          <a:xfrm>
            <a:off x="3282696" y="2167128"/>
            <a:ext cx="24871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hi-IN" sz="1000" b="1" dirty="0">
                <a:solidFill>
                  <a:srgbClr val="7A8C3A"/>
                </a:solidFill>
                <a:latin typeface="Noto Sans Devanagari" pitchFamily="34" charset="0"/>
                <a:ea typeface="Calibri" pitchFamily="34" charset="-122"/>
                <a:cs typeface="Calibri" pitchFamily="34" charset="-120"/>
              </a:rPr>
              <a:t>TDHI HORECA विकास कोष</a:t>
            </a:r>
            <a:endParaRPr lang="en-US" sz="1050" dirty="0"/>
          </a:p>
        </p:txBody>
      </p:sp>
      <p:sp>
        <p:nvSpPr>
          <p:cNvPr id="21" name="Text 16"/>
          <p:cNvSpPr/>
          <p:nvPr/>
        </p:nvSpPr>
        <p:spPr>
          <a:xfrm>
            <a:off x="3282696" y="2560320"/>
            <a:ext cx="2487168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hi-IN" sz="710" dirty="0">
                <a:solidFill>
                  <a:srgbClr val="3D4A2E"/>
                </a:solidFill>
                <a:latin typeface="Noto Sans Devanagari" pitchFamily="34" charset="0"/>
                <a:ea typeface="Calibri" pitchFamily="34" charset="-122"/>
                <a:cs typeface="Calibri" pitchFamily="34" charset="-120"/>
              </a:rPr>
              <a:t>रेस्तराँ, आतिथ्य और कैटरिंग क्षेत्र के लिए समर्पित। HORECA प्रभाग का प्रत्यक्ष पर्यवेक्षण।</a:t>
            </a:r>
            <a:endParaRPr lang="en-US" sz="950" dirty="0"/>
          </a:p>
        </p:txBody>
      </p:sp>
      <p:sp>
        <p:nvSpPr>
          <p:cNvPr id="22" name="Shape 17"/>
          <p:cNvSpPr/>
          <p:nvPr/>
        </p:nvSpPr>
        <p:spPr>
          <a:xfrm>
            <a:off x="6016752" y="1691640"/>
            <a:ext cx="2697480" cy="1417320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3" name="Shape 18"/>
          <p:cNvSpPr/>
          <p:nvPr/>
        </p:nvSpPr>
        <p:spPr>
          <a:xfrm>
            <a:off x="6016752" y="1691640"/>
            <a:ext cx="2697480" cy="4572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4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80" y="1783080"/>
            <a:ext cx="347472" cy="347472"/>
          </a:xfrm>
          <a:prstGeom prst="rect">
            <a:avLst/>
          </a:prstGeom>
        </p:spPr>
      </p:pic>
      <p:sp>
        <p:nvSpPr>
          <p:cNvPr id="25" name="Shape 19"/>
          <p:cNvSpPr/>
          <p:nvPr/>
        </p:nvSpPr>
        <p:spPr>
          <a:xfrm>
            <a:off x="8165592" y="1801368"/>
            <a:ext cx="457200" cy="228600"/>
          </a:xfrm>
          <a:prstGeom prst="rect">
            <a:avLst/>
          </a:prstGeom>
          <a:solidFill>
            <a:srgbClr val="BBC097"/>
          </a:solidFill>
          <a:ln w="12700">
            <a:solidFill>
              <a:srgbClr val="BBC09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0"/>
          <p:cNvSpPr/>
          <p:nvPr/>
        </p:nvSpPr>
        <p:spPr>
          <a:xfrm>
            <a:off x="8165592" y="180136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hi-IN" sz="710" b="1" dirty="0">
                <a:solidFill>
                  <a:srgbClr val="FFFFFF"/>
                </a:solidFill>
                <a:latin typeface="Noto Sans Devanagari"/>
              </a:rPr>
              <a:t>लक्ज़री</a:t>
            </a:r>
            <a:endParaRPr lang="en-US" sz="700" dirty="0"/>
          </a:p>
        </p:txBody>
      </p:sp>
      <p:sp>
        <p:nvSpPr>
          <p:cNvPr id="27" name="Text 21"/>
          <p:cNvSpPr/>
          <p:nvPr/>
        </p:nvSpPr>
        <p:spPr>
          <a:xfrm>
            <a:off x="6126480" y="2167128"/>
            <a:ext cx="24871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hi-IN" sz="1000" b="1" dirty="0">
                <a:solidFill>
                  <a:srgbClr val="7A8C3A"/>
                </a:solidFill>
                <a:latin typeface="Noto Sans Devanagari" pitchFamily="34" charset="0"/>
                <a:ea typeface="Calibri" pitchFamily="34" charset="-122"/>
                <a:cs typeface="Calibri" pitchFamily="34" charset="-120"/>
              </a:rPr>
              <a:t>TDHI लक्ज़री निवेश कोष</a:t>
            </a:r>
            <a:endParaRPr lang="en-US" sz="1050" dirty="0"/>
          </a:p>
        </p:txBody>
      </p:sp>
      <p:sp>
        <p:nvSpPr>
          <p:cNvPr id="28" name="Text 22"/>
          <p:cNvSpPr/>
          <p:nvPr/>
        </p:nvSpPr>
        <p:spPr>
          <a:xfrm>
            <a:off x="6126480" y="2560320"/>
            <a:ext cx="2487168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hi-IN" sz="710" dirty="0">
                <a:solidFill>
                  <a:srgbClr val="3D4A2E"/>
                </a:solidFill>
                <a:latin typeface="Noto Sans Devanagari" pitchFamily="34" charset="0"/>
                <a:ea typeface="Calibri" pitchFamily="34" charset="-122"/>
                <a:cs typeface="Calibri" pitchFamily="34" charset="-120"/>
              </a:rPr>
              <a:t>उच्च क्षमता वाले लक्ज़री उत्पादों और ब्रांडों के लिए; क्षेत्रीय विशेषज्ञता पर आधारित कठोर चयन।</a:t>
            </a:r>
            <a:endParaRPr lang="en-US" sz="950" dirty="0"/>
          </a:p>
        </p:txBody>
      </p:sp>
      <p:sp>
        <p:nvSpPr>
          <p:cNvPr id="29" name="Shape 23"/>
          <p:cNvSpPr/>
          <p:nvPr/>
        </p:nvSpPr>
        <p:spPr>
          <a:xfrm>
            <a:off x="320040" y="3246120"/>
            <a:ext cx="2697480" cy="1417320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0" name="Shape 24"/>
          <p:cNvSpPr/>
          <p:nvPr/>
        </p:nvSpPr>
        <p:spPr>
          <a:xfrm>
            <a:off x="320040" y="3246120"/>
            <a:ext cx="2697480" cy="4572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1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768" y="3337560"/>
            <a:ext cx="347472" cy="347472"/>
          </a:xfrm>
          <a:prstGeom prst="rect">
            <a:avLst/>
          </a:prstGeom>
        </p:spPr>
      </p:pic>
      <p:sp>
        <p:nvSpPr>
          <p:cNvPr id="32" name="Shape 25"/>
          <p:cNvSpPr/>
          <p:nvPr/>
        </p:nvSpPr>
        <p:spPr>
          <a:xfrm>
            <a:off x="2468880" y="3355848"/>
            <a:ext cx="457200" cy="228600"/>
          </a:xfrm>
          <a:prstGeom prst="rect">
            <a:avLst/>
          </a:prstGeom>
          <a:solidFill>
            <a:srgbClr val="BBC097"/>
          </a:solidFill>
          <a:ln w="12700">
            <a:solidFill>
              <a:srgbClr val="BBC09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26"/>
          <p:cNvSpPr/>
          <p:nvPr/>
        </p:nvSpPr>
        <p:spPr>
          <a:xfrm>
            <a:off x="2468880" y="335584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hi-IN" sz="710" b="1" dirty="0">
                <a:solidFill>
                  <a:srgbClr val="FFFFFF"/>
                </a:solidFill>
                <a:latin typeface="Noto Sans Devanagari"/>
              </a:rPr>
              <a:t>वाइन</a:t>
            </a:r>
            <a:endParaRPr lang="en-US" sz="700" dirty="0"/>
          </a:p>
        </p:txBody>
      </p:sp>
      <p:sp>
        <p:nvSpPr>
          <p:cNvPr id="34" name="Text 27"/>
          <p:cNvSpPr/>
          <p:nvPr/>
        </p:nvSpPr>
        <p:spPr>
          <a:xfrm>
            <a:off x="429768" y="3721608"/>
            <a:ext cx="24871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hi-IN" sz="1000" b="1" dirty="0">
                <a:solidFill>
                  <a:srgbClr val="7A8C3A"/>
                </a:solidFill>
                <a:latin typeface="Noto Sans Devanagari" pitchFamily="34" charset="0"/>
                <a:ea typeface="Calibri" pitchFamily="34" charset="-122"/>
                <a:cs typeface="Calibri" pitchFamily="34" charset="-120"/>
              </a:rPr>
              <a:t>TDHI वाइन कोष</a:t>
            </a:r>
            <a:endParaRPr lang="en-US" sz="1050" dirty="0"/>
          </a:p>
        </p:txBody>
      </p:sp>
      <p:sp>
        <p:nvSpPr>
          <p:cNvPr id="35" name="Text 28"/>
          <p:cNvSpPr/>
          <p:nvPr/>
        </p:nvSpPr>
        <p:spPr>
          <a:xfrm>
            <a:off x="429768" y="4114800"/>
            <a:ext cx="2487168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hi-IN" sz="900" dirty="0">
                <a:solidFill>
                  <a:srgbClr val="3D4A2E"/>
                </a:solidFill>
                <a:latin typeface="Noto Sans Devanagari" pitchFamily="34" charset="0"/>
                <a:ea typeface="Calibri" pitchFamily="34" charset="-122"/>
                <a:cs typeface="Calibri" pitchFamily="34" charset="-120"/>
              </a:rPr>
              <a:t>इटली और अंतरराष्ट्रीय वाइन क्षेत्र के लिए विशेष क्षेत्रीय विशेषज्ञता।</a:t>
            </a:r>
            <a:endParaRPr lang="en-US" sz="950" dirty="0"/>
          </a:p>
        </p:txBody>
      </p:sp>
      <p:sp>
        <p:nvSpPr>
          <p:cNvPr id="36" name="Shape 29"/>
          <p:cNvSpPr/>
          <p:nvPr/>
        </p:nvSpPr>
        <p:spPr>
          <a:xfrm>
            <a:off x="3172968" y="3246120"/>
            <a:ext cx="2697480" cy="1417320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7" name="Shape 30"/>
          <p:cNvSpPr/>
          <p:nvPr/>
        </p:nvSpPr>
        <p:spPr>
          <a:xfrm>
            <a:off x="3172968" y="3246120"/>
            <a:ext cx="2697480" cy="4572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8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2696" y="3337560"/>
            <a:ext cx="347472" cy="347472"/>
          </a:xfrm>
          <a:prstGeom prst="rect">
            <a:avLst/>
          </a:prstGeom>
        </p:spPr>
      </p:pic>
      <p:sp>
        <p:nvSpPr>
          <p:cNvPr id="39" name="Shape 31"/>
          <p:cNvSpPr/>
          <p:nvPr/>
        </p:nvSpPr>
        <p:spPr>
          <a:xfrm>
            <a:off x="5321808" y="3355848"/>
            <a:ext cx="457200" cy="228600"/>
          </a:xfrm>
          <a:prstGeom prst="rect">
            <a:avLst/>
          </a:prstGeom>
          <a:solidFill>
            <a:srgbClr val="BBC097"/>
          </a:solidFill>
          <a:ln w="12700">
            <a:solidFill>
              <a:srgbClr val="BBC09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32"/>
          <p:cNvSpPr/>
          <p:nvPr/>
        </p:nvSpPr>
        <p:spPr>
          <a:xfrm>
            <a:off x="5321808" y="335584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hi-IN" sz="710" b="1" dirty="0">
                <a:solidFill>
                  <a:srgbClr val="FFFFFF"/>
                </a:solidFill>
                <a:latin typeface="Noto Sans Devanagari"/>
              </a:rPr>
              <a:t>प्रौद्योगिकी</a:t>
            </a:r>
            <a:endParaRPr lang="en-US" sz="700" dirty="0"/>
          </a:p>
        </p:txBody>
      </p:sp>
      <p:sp>
        <p:nvSpPr>
          <p:cNvPr id="41" name="Text 33"/>
          <p:cNvSpPr/>
          <p:nvPr/>
        </p:nvSpPr>
        <p:spPr>
          <a:xfrm>
            <a:off x="3282696" y="3721608"/>
            <a:ext cx="24871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hi-IN" sz="1000" b="1" dirty="0">
                <a:solidFill>
                  <a:srgbClr val="7A8C3A"/>
                </a:solidFill>
                <a:latin typeface="Noto Sans Devanagari" pitchFamily="34" charset="0"/>
                <a:ea typeface="Calibri" pitchFamily="34" charset="-122"/>
                <a:cs typeface="Calibri" pitchFamily="34" charset="-120"/>
              </a:rPr>
              <a:t>TDHI AI कोष</a:t>
            </a:r>
            <a:endParaRPr lang="en-US" sz="1050" dirty="0"/>
          </a:p>
        </p:txBody>
      </p:sp>
      <p:sp>
        <p:nvSpPr>
          <p:cNvPr id="42" name="Text 34"/>
          <p:cNvSpPr/>
          <p:nvPr/>
        </p:nvSpPr>
        <p:spPr>
          <a:xfrm>
            <a:off x="3282696" y="4114800"/>
            <a:ext cx="2487168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hi-IN" sz="710" dirty="0">
                <a:solidFill>
                  <a:srgbClr val="3D4A2E"/>
                </a:solidFill>
                <a:latin typeface="Noto Sans Devanagari" pitchFamily="34" charset="0"/>
                <a:ea typeface="Calibri" pitchFamily="34" charset="-122"/>
                <a:cs typeface="Calibri" pitchFamily="34" charset="-120"/>
              </a:rPr>
              <a:t>कृत्रिम बुद्धिमत्ता क्षेत्र के स्टार्टअप और एसएमई के लिए तकनीकी दृष्टि और रणनीतिक सहयोग।</a:t>
            </a:r>
            <a:endParaRPr lang="en-US" sz="950" dirty="0"/>
          </a:p>
        </p:txBody>
      </p:sp>
      <p:sp>
        <p:nvSpPr>
          <p:cNvPr id="43" name="Shape 35"/>
          <p:cNvSpPr/>
          <p:nvPr/>
        </p:nvSpPr>
        <p:spPr>
          <a:xfrm>
            <a:off x="6016752" y="3246120"/>
            <a:ext cx="2697480" cy="1417320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4" name="Shape 36"/>
          <p:cNvSpPr/>
          <p:nvPr/>
        </p:nvSpPr>
        <p:spPr>
          <a:xfrm>
            <a:off x="6016752" y="3246120"/>
            <a:ext cx="2697480" cy="4572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5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26480" y="3337560"/>
            <a:ext cx="347472" cy="347472"/>
          </a:xfrm>
          <a:prstGeom prst="rect">
            <a:avLst/>
          </a:prstGeom>
        </p:spPr>
      </p:pic>
      <p:sp>
        <p:nvSpPr>
          <p:cNvPr id="46" name="Shape 37"/>
          <p:cNvSpPr/>
          <p:nvPr/>
        </p:nvSpPr>
        <p:spPr>
          <a:xfrm>
            <a:off x="8165592" y="3355848"/>
            <a:ext cx="457200" cy="228600"/>
          </a:xfrm>
          <a:prstGeom prst="rect">
            <a:avLst/>
          </a:prstGeom>
          <a:solidFill>
            <a:srgbClr val="BBC097"/>
          </a:solidFill>
          <a:ln w="12700">
            <a:solidFill>
              <a:srgbClr val="BBC09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Text 38"/>
          <p:cNvSpPr/>
          <p:nvPr/>
        </p:nvSpPr>
        <p:spPr>
          <a:xfrm>
            <a:off x="8165592" y="335584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hi-IN" sz="710" b="1" dirty="0">
                <a:solidFill>
                  <a:srgbClr val="FFFFFF"/>
                </a:solidFill>
                <a:latin typeface="Noto Sans Devanagari"/>
              </a:rPr>
              <a:t>डिज़ाइन</a:t>
            </a:r>
            <a:endParaRPr lang="en-US" sz="700" dirty="0"/>
          </a:p>
        </p:txBody>
      </p:sp>
      <p:sp>
        <p:nvSpPr>
          <p:cNvPr id="48" name="Text 39"/>
          <p:cNvSpPr/>
          <p:nvPr/>
        </p:nvSpPr>
        <p:spPr>
          <a:xfrm>
            <a:off x="6126480" y="3721608"/>
            <a:ext cx="24871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hi-IN" sz="1000" b="1" dirty="0">
                <a:solidFill>
                  <a:srgbClr val="7A8C3A"/>
                </a:solidFill>
                <a:latin typeface="Noto Sans Devanagari" pitchFamily="34" charset="0"/>
                <a:ea typeface="Calibri" pitchFamily="34" charset="-122"/>
                <a:cs typeface="Calibri" pitchFamily="34" charset="-120"/>
              </a:rPr>
              <a:t>TDHI औद्योगिक डिज़ाइन विकास कोष</a:t>
            </a:r>
            <a:endParaRPr lang="en-US" sz="1050" dirty="0"/>
          </a:p>
        </p:txBody>
      </p:sp>
      <p:sp>
        <p:nvSpPr>
          <p:cNvPr id="49" name="Text 40"/>
          <p:cNvSpPr/>
          <p:nvPr/>
        </p:nvSpPr>
        <p:spPr>
          <a:xfrm>
            <a:off x="6126480" y="4114800"/>
            <a:ext cx="2487168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hi-IN" sz="710" dirty="0">
                <a:solidFill>
                  <a:srgbClr val="3D4A2E"/>
                </a:solidFill>
                <a:latin typeface="Noto Sans Devanagari" pitchFamily="34" charset="0"/>
                <a:ea typeface="Calibri" pitchFamily="34" charset="-122"/>
                <a:cs typeface="Calibri" pitchFamily="34" charset="-120"/>
              </a:rPr>
              <a:t>औद्योगिक डिज़ाइन परियोजनाओं और उत्पाद नवाचार हेतु; industrialdesign-tdhi.com से संबद्ध।</a:t>
            </a:r>
            <a:endParaRPr lang="en-US" sz="950" dirty="0"/>
          </a:p>
        </p:txBody>
      </p:sp>
      <p:sp>
        <p:nvSpPr>
          <p:cNvPr id="50" name="Shape 41"/>
          <p:cNvSpPr/>
          <p:nvPr/>
        </p:nvSpPr>
        <p:spPr>
          <a:xfrm>
            <a:off x="0" y="4773168"/>
            <a:ext cx="9144000" cy="370332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1" name="Shape 42"/>
          <p:cNvSpPr/>
          <p:nvPr/>
        </p:nvSpPr>
        <p:spPr>
          <a:xfrm>
            <a:off x="0" y="4773168"/>
            <a:ext cx="9144000" cy="27432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2" name="Text 43"/>
          <p:cNvSpPr/>
          <p:nvPr/>
        </p:nvSpPr>
        <p:spPr>
          <a:xfrm>
            <a:off x="365760" y="4809744"/>
            <a:ext cx="8412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6B7A5A"/>
                </a:solidFill>
              </a:rPr>
              <a:t>www.tdhistartup.com  ·  info@tdhi-international.com  ·  </a:t>
            </a:r>
            <a:endParaRPr lang="en-US" sz="1000" dirty="0"/>
          </a:p>
        </p:txBody>
      </p:sp>
      <p:pic>
        <p:nvPicPr>
          <p:cNvPr id="53" name="Image 0" descr="/home/claude/tdhi_startup/logo_color_transparent.png">
            <a:extLst>
              <a:ext uri="{FF2B5EF4-FFF2-40B4-BE49-F238E27FC236}">
                <a16:creationId xmlns:a16="http://schemas.microsoft.com/office/drawing/2014/main" id="{21379F6C-6089-D66E-EB1D-F0F28E9E24F8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201168" y="36576"/>
            <a:ext cx="367066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7A8C3A"/>
          </a:solidFill>
          <a:ln w="12700">
            <a:solidFill>
              <a:srgbClr val="7A8C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6858000" y="109728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buNone/>
            </a:pPr>
            <a:r>
              <a:rPr lang="hi-IN" sz="950" kern="0" spc="200" dirty="0">
                <a:solidFill>
                  <a:srgbClr val="E5E8DC"/>
                </a:solidFill>
                <a:latin typeface="Noto Sans Devanagari"/>
              </a:rPr>
              <a:t>हमें क्यों चुनें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365760" y="685800"/>
            <a:ext cx="8412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hi-IN" sz="2275" b="1" dirty="0">
                <a:solidFill>
                  <a:srgbClr val="7A8C3A"/>
                </a:solidFill>
                <a:latin typeface="Noto Sans Devanagari" pitchFamily="34" charset="0"/>
                <a:ea typeface="Georgia" pitchFamily="34" charset="-122"/>
                <a:cs typeface="Georgia" pitchFamily="34" charset="-120"/>
              </a:rPr>
              <a:t>TDHI STARTUP को क्यों चुनें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201168" y="1298448"/>
            <a:ext cx="54864" cy="333756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411480" y="1298448"/>
            <a:ext cx="4434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hi-IN" sz="1325" i="1" dirty="0">
                <a:solidFill>
                  <a:srgbClr val="7A8C3A"/>
                </a:solidFill>
                <a:latin typeface="Noto Sans Devanagari" pitchFamily="34" charset="0"/>
                <a:ea typeface="Georgia" pitchFamily="34" charset="-122"/>
                <a:cs typeface="Georgia" pitchFamily="34" charset="-120"/>
              </a:rPr>
              <a:t>“संदेह है? मान्यता के लिए आवेदन करें, हमें काम करने दें और परिणाम स्वयं बोलेंगे।”</a:t>
            </a:r>
            <a:endParaRPr lang="en-US" sz="14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2240280"/>
            <a:ext cx="347472" cy="347472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68680" y="2221992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hi-IN" sz="1150" b="1" dirty="0">
                <a:solidFill>
                  <a:srgbClr val="7A8C3A"/>
                </a:solidFill>
                <a:latin typeface="Noto Sans Devanagari" pitchFamily="34" charset="0"/>
                <a:ea typeface="Calibri" pitchFamily="34" charset="-122"/>
                <a:cs typeface="Calibri" pitchFamily="34" charset="-120"/>
              </a:rPr>
              <a:t>परिणामों में विश्वास</a:t>
            </a:r>
            <a:endParaRPr lang="en-US" sz="1300" dirty="0"/>
          </a:p>
        </p:txBody>
      </p:sp>
      <p:sp>
        <p:nvSpPr>
          <p:cNvPr id="11" name="Text 7"/>
          <p:cNvSpPr/>
          <p:nvPr/>
        </p:nvSpPr>
        <p:spPr>
          <a:xfrm>
            <a:off x="868680" y="2496312"/>
            <a:ext cx="3977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hi-IN" sz="775" dirty="0">
                <a:solidFill>
                  <a:srgbClr val="6B7A5A"/>
                </a:solidFill>
                <a:latin typeface="Noto Sans Devanagari" pitchFamily="34" charset="0"/>
                <a:ea typeface="Calibri" pitchFamily="34" charset="-122"/>
                <a:cs typeface="Calibri" pitchFamily="34" charset="-120"/>
              </a:rPr>
              <a:t>हम केवल उन्हीं कार्यों को लेते हैं जिनमें हम ठोस सहायता दे सकें।</a:t>
            </a:r>
            <a:endParaRPr lang="en-US" sz="115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0" y="2880360"/>
            <a:ext cx="347472" cy="347472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868680" y="2862072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hi-IN" sz="1150" b="1" dirty="0">
                <a:solidFill>
                  <a:srgbClr val="7A8C3A"/>
                </a:solidFill>
                <a:latin typeface="Noto Sans Devanagari" pitchFamily="34" charset="0"/>
                <a:ea typeface="Calibri" pitchFamily="34" charset="-122"/>
                <a:cs typeface="Calibri" pitchFamily="34" charset="-120"/>
              </a:rPr>
              <a:t>वास्तविक साझेदारी</a:t>
            </a:r>
            <a:endParaRPr lang="en-US" sz="1300" dirty="0"/>
          </a:p>
        </p:txBody>
      </p:sp>
      <p:sp>
        <p:nvSpPr>
          <p:cNvPr id="14" name="Text 9"/>
          <p:cNvSpPr/>
          <p:nvPr/>
        </p:nvSpPr>
        <p:spPr>
          <a:xfrm>
            <a:off x="868680" y="3136392"/>
            <a:ext cx="3977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hi-IN" sz="710" dirty="0">
                <a:solidFill>
                  <a:srgbClr val="6B7A5A"/>
                </a:solidFill>
                <a:latin typeface="Noto Sans Devanagari" pitchFamily="34" charset="0"/>
                <a:ea typeface="Calibri" pitchFamily="34" charset="-122"/>
                <a:cs typeface="Calibri" pitchFamily="34" charset="-120"/>
              </a:rPr>
              <a:t>हम केवल सेवा प्रदाता नहीं हैं; हम दृष्टिकोण, ज़िम्मेदारी और परिणाम साझा करते हैं।</a:t>
            </a:r>
            <a:endParaRPr lang="en-US" sz="1150" dirty="0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480" y="3520440"/>
            <a:ext cx="347472" cy="347472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868680" y="3502152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hi-IN" sz="1150" b="1" dirty="0">
                <a:solidFill>
                  <a:srgbClr val="7A8C3A"/>
                </a:solidFill>
                <a:latin typeface="Noto Sans Devanagari" pitchFamily="34" charset="0"/>
                <a:ea typeface="Calibri" pitchFamily="34" charset="-122"/>
                <a:cs typeface="Calibri" pitchFamily="34" charset="-120"/>
              </a:rPr>
              <a:t>वैश्विक विशेषज्ञता</a:t>
            </a:r>
            <a:endParaRPr lang="en-US" sz="1300" dirty="0"/>
          </a:p>
        </p:txBody>
      </p:sp>
      <p:sp>
        <p:nvSpPr>
          <p:cNvPr id="17" name="Text 11"/>
          <p:cNvSpPr/>
          <p:nvPr/>
        </p:nvSpPr>
        <p:spPr>
          <a:xfrm>
            <a:off x="868680" y="3776472"/>
            <a:ext cx="3977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hi-IN" sz="775" dirty="0">
                <a:solidFill>
                  <a:srgbClr val="6B7A5A"/>
                </a:solidFill>
                <a:latin typeface="Noto Sans Devanagari" pitchFamily="34" charset="0"/>
                <a:ea typeface="Calibri" pitchFamily="34" charset="-122"/>
                <a:cs typeface="Calibri" pitchFamily="34" charset="-120"/>
              </a:rPr>
              <a:t>35+ वर्षों का अनुभव, 85+ क्षेत्र, EMEA और अंतरराष्ट्रीय उपस्थिति।</a:t>
            </a:r>
            <a:endParaRPr lang="en-US" sz="1150" dirty="0"/>
          </a:p>
        </p:txBody>
      </p:sp>
      <p:pic>
        <p:nvPicPr>
          <p:cNvPr id="18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480" y="4160520"/>
            <a:ext cx="347472" cy="347472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868680" y="4142232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hi-IN" sz="1150" b="1" dirty="0">
                <a:solidFill>
                  <a:srgbClr val="7A8C3A"/>
                </a:solidFill>
                <a:latin typeface="Noto Sans Devanagari" pitchFamily="34" charset="0"/>
                <a:ea typeface="Calibri" pitchFamily="34" charset="-122"/>
                <a:cs typeface="Calibri" pitchFamily="34" charset="-120"/>
              </a:rPr>
              <a:t>प्रत्यक्ष सह-निवेश</a:t>
            </a:r>
            <a:endParaRPr lang="en-US" sz="1300" dirty="0"/>
          </a:p>
        </p:txBody>
      </p:sp>
      <p:sp>
        <p:nvSpPr>
          <p:cNvPr id="20" name="Text 13"/>
          <p:cNvSpPr/>
          <p:nvPr/>
        </p:nvSpPr>
        <p:spPr>
          <a:xfrm>
            <a:off x="868680" y="4416552"/>
            <a:ext cx="3977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hi-IN" sz="725" dirty="0">
                <a:solidFill>
                  <a:srgbClr val="6B7A5A"/>
                </a:solidFill>
                <a:latin typeface="Noto Sans Devanagari" pitchFamily="34" charset="0"/>
                <a:ea typeface="Calibri" pitchFamily="34" charset="-122"/>
                <a:cs typeface="Calibri" pitchFamily="34" charset="-120"/>
              </a:rPr>
              <a:t>हमारे कोष मान्यता प्राप्त कंपनियों के खर्च का एक हिस्सा वहन करते हैं।</a:t>
            </a:r>
            <a:endParaRPr lang="en-US" sz="1150" dirty="0"/>
          </a:p>
        </p:txBody>
      </p:sp>
      <p:sp>
        <p:nvSpPr>
          <p:cNvPr id="21" name="Shape 14"/>
          <p:cNvSpPr/>
          <p:nvPr/>
        </p:nvSpPr>
        <p:spPr>
          <a:xfrm>
            <a:off x="5257800" y="1234440"/>
            <a:ext cx="3566160" cy="3337560"/>
          </a:xfrm>
          <a:prstGeom prst="rect">
            <a:avLst/>
          </a:prstGeom>
          <a:solidFill>
            <a:srgbClr val="7A8C3A"/>
          </a:solidFill>
          <a:ln w="12700">
            <a:solidFill>
              <a:srgbClr val="7A8C3A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15"/>
          <p:cNvSpPr/>
          <p:nvPr/>
        </p:nvSpPr>
        <p:spPr>
          <a:xfrm>
            <a:off x="5257800" y="1234440"/>
            <a:ext cx="3566160" cy="54864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16"/>
          <p:cNvSpPr/>
          <p:nvPr/>
        </p:nvSpPr>
        <p:spPr>
          <a:xfrm>
            <a:off x="5394960" y="138988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hi-IN" sz="950" kern="0" spc="200" dirty="0">
                <a:solidFill>
                  <a:srgbClr val="BBC097"/>
                </a:solidFill>
                <a:latin typeface="Noto Sans Devanagari"/>
              </a:rPr>
              <a:t>प्रशंसापत्र</a:t>
            </a:r>
            <a:endParaRPr lang="en-US" sz="1000" dirty="0"/>
          </a:p>
        </p:txBody>
      </p:sp>
      <p:pic>
        <p:nvPicPr>
          <p:cNvPr id="24" name="Image 5" descr="preencoded.png"/>
          <p:cNvPicPr>
            <a:picLocks noChangeAspect="1"/>
          </p:cNvPicPr>
          <p:nvPr/>
        </p:nvPicPr>
        <p:blipFill>
          <a:blip r:embed="rId7">
            <a:alphaModFix amt="80000"/>
          </a:blip>
          <a:stretch>
            <a:fillRect/>
          </a:stretch>
        </p:blipFill>
        <p:spPr>
          <a:xfrm>
            <a:off x="6629400" y="1691640"/>
            <a:ext cx="548640" cy="548640"/>
          </a:xfrm>
          <a:prstGeom prst="rect">
            <a:avLst/>
          </a:prstGeom>
        </p:spPr>
      </p:pic>
      <p:sp>
        <p:nvSpPr>
          <p:cNvPr id="25" name="Text 17"/>
          <p:cNvSpPr/>
          <p:nvPr/>
        </p:nvSpPr>
        <p:spPr>
          <a:xfrm>
            <a:off x="5394960" y="233172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hi-IN" sz="1525" i="1" dirty="0">
                <a:solidFill>
                  <a:srgbClr val="FFFFFF"/>
                </a:solidFill>
                <a:latin typeface="Noto Sans Devanagari" pitchFamily="34" charset="0"/>
                <a:ea typeface="Georgia" pitchFamily="34" charset="-122"/>
                <a:cs typeface="Georgia" pitchFamily="34" charset="-120"/>
              </a:rPr>
              <a:t>“मुझे TDHI पुनरुद्धार एवं विकास कोष पर भरोसा है।”</a:t>
            </a:r>
            <a:endParaRPr lang="en-US" sz="1600" dirty="0"/>
          </a:p>
        </p:txBody>
      </p:sp>
      <p:sp>
        <p:nvSpPr>
          <p:cNvPr id="26" name="Text 18"/>
          <p:cNvSpPr/>
          <p:nvPr/>
        </p:nvSpPr>
        <p:spPr>
          <a:xfrm>
            <a:off x="5394960" y="3273552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BBC097"/>
                </a:solidFill>
              </a:rPr>
              <a:t>— Ing. Amedeo Felisa —</a:t>
            </a:r>
            <a:endParaRPr lang="en-US" sz="1200" dirty="0"/>
          </a:p>
        </p:txBody>
      </p:sp>
      <p:sp>
        <p:nvSpPr>
          <p:cNvPr id="27" name="Text 19"/>
          <p:cNvSpPr/>
          <p:nvPr/>
        </p:nvSpPr>
        <p:spPr>
          <a:xfrm>
            <a:off x="5394960" y="356616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hi-IN" sz="1050" dirty="0">
                <a:solidFill>
                  <a:srgbClr val="E5E8DC"/>
                </a:solidFill>
                <a:latin typeface="Noto Sans Devanagari" pitchFamily="34" charset="0"/>
                <a:ea typeface="Calibri" pitchFamily="34" charset="-122"/>
                <a:cs typeface="Calibri" pitchFamily="34" charset="-120"/>
              </a:rPr>
              <a:t>FA Consult के प्रबंध निदेशक
Aston Martin के CEO
Ferrari Spa व Ferrari N.V. के पूर्व CEO</a:t>
            </a:r>
            <a:endParaRPr lang="en-US" sz="1100" dirty="0"/>
          </a:p>
        </p:txBody>
      </p:sp>
      <p:sp>
        <p:nvSpPr>
          <p:cNvPr id="28" name="Shape 20"/>
          <p:cNvSpPr/>
          <p:nvPr/>
        </p:nvSpPr>
        <p:spPr>
          <a:xfrm>
            <a:off x="0" y="4773168"/>
            <a:ext cx="9144000" cy="370332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1"/>
          <p:cNvSpPr/>
          <p:nvPr/>
        </p:nvSpPr>
        <p:spPr>
          <a:xfrm>
            <a:off x="0" y="4773168"/>
            <a:ext cx="9144000" cy="27432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2"/>
          <p:cNvSpPr/>
          <p:nvPr/>
        </p:nvSpPr>
        <p:spPr>
          <a:xfrm>
            <a:off x="365760" y="4809744"/>
            <a:ext cx="8412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6B7A5A"/>
                </a:solidFill>
              </a:rPr>
              <a:t>www.tdhistartup.com  ·  info@tdhi-international.com  ·  </a:t>
            </a:r>
            <a:endParaRPr lang="en-US" sz="1000" dirty="0"/>
          </a:p>
        </p:txBody>
      </p:sp>
      <p:pic>
        <p:nvPicPr>
          <p:cNvPr id="31" name="Image 0" descr="/home/claude/tdhi_startup/logo_color_transparent.png">
            <a:extLst>
              <a:ext uri="{FF2B5EF4-FFF2-40B4-BE49-F238E27FC236}">
                <a16:creationId xmlns:a16="http://schemas.microsoft.com/office/drawing/2014/main" id="{68BE3F83-002E-EAB3-7F1D-1EC3D065C4A3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201168" y="36576"/>
            <a:ext cx="367066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7A8C3A"/>
          </a:solidFill>
          <a:ln w="12700">
            <a:solidFill>
              <a:srgbClr val="7A8C3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Shape 1"/>
          <p:cNvSpPr/>
          <p:nvPr/>
        </p:nvSpPr>
        <p:spPr>
          <a:xfrm>
            <a:off x="0" y="530352"/>
            <a:ext cx="9144000" cy="36576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Text 2"/>
          <p:cNvSpPr/>
          <p:nvPr/>
        </p:nvSpPr>
        <p:spPr>
          <a:xfrm>
            <a:off x="7498080" y="128016"/>
            <a:ext cx="1508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buNone/>
            </a:pPr>
            <a:r>
              <a:rPr lang="hi-IN" sz="950" kern="0" spc="200" dirty="0">
                <a:solidFill>
                  <a:srgbClr val="E5E8DC"/>
                </a:solidFill>
                <a:latin typeface="Noto Sans Devanagari"/>
              </a:rPr>
              <a:t>संपर्क</a:t>
            </a:r>
            <a:endParaRPr lang="en-US" sz="1000" dirty="0"/>
          </a:p>
        </p:txBody>
      </p:sp>
      <p:pic>
        <p:nvPicPr>
          <p:cNvPr id="6" name="Image 1" descr="/home/claude/tdhi_startup/magri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20040" y="685800"/>
            <a:ext cx="2606040" cy="3858768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320040" y="685800"/>
            <a:ext cx="2606040" cy="3858768"/>
          </a:xfrm>
          <a:prstGeom prst="rect">
            <a:avLst/>
          </a:prstGeom>
          <a:solidFill>
            <a:srgbClr val="FFFFFF">
              <a:alpha val="0"/>
            </a:srgbClr>
          </a:solidFill>
          <a:ln w="254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ext 4"/>
          <p:cNvSpPr/>
          <p:nvPr/>
        </p:nvSpPr>
        <p:spPr>
          <a:xfrm>
            <a:off x="3200400" y="713232"/>
            <a:ext cx="56692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7A8C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Dr. Paolo MAGRI</a:t>
            </a:r>
            <a:endParaRPr lang="en-US" sz="3200" dirty="0"/>
          </a:p>
        </p:txBody>
      </p:sp>
      <p:sp>
        <p:nvSpPr>
          <p:cNvPr id="9" name="Text 5"/>
          <p:cNvSpPr/>
          <p:nvPr/>
        </p:nvSpPr>
        <p:spPr>
          <a:xfrm>
            <a:off x="3200400" y="1335024"/>
            <a:ext cx="5486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hi-IN" sz="1350" i="1" dirty="0">
                <a:solidFill>
                  <a:srgbClr val="96A844"/>
                </a:solidFill>
                <a:latin typeface="Noto Sans Devanagari" pitchFamily="34" charset="0"/>
                <a:ea typeface="Calibri" pitchFamily="34" charset="-122"/>
                <a:cs typeface="Calibri" pitchFamily="34" charset="-120"/>
              </a:rPr>
              <a:t>TDHI महाप्रबंधक ·</a:t>
            </a:r>
            <a:r>
              <a:rPr lang="en-US" sz="1400" i="1">
                <a:solidFill>
                  <a:srgbClr val="96A8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/>
            </a:r>
            <a:endParaRPr lang="en-US" sz="1400" dirty="0"/>
          </a:p>
        </p:txBody>
      </p:sp>
      <p:sp>
        <p:nvSpPr>
          <p:cNvPr id="10" name="Shape 6"/>
          <p:cNvSpPr/>
          <p:nvPr/>
        </p:nvSpPr>
        <p:spPr>
          <a:xfrm>
            <a:off x="3200400" y="1755648"/>
            <a:ext cx="5623560" cy="27432"/>
          </a:xfrm>
          <a:prstGeom prst="rect">
            <a:avLst/>
          </a:prstGeom>
          <a:solidFill>
            <a:srgbClr val="E5E8DC"/>
          </a:solidFill>
          <a:ln w="12700">
            <a:solidFill>
              <a:srgbClr val="E5E8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400" y="1975104"/>
            <a:ext cx="347472" cy="347472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3703320" y="1956816"/>
            <a:ext cx="5120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3D4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+370 6 502 0704   |   +39 348 256 7230</a:t>
            </a:r>
            <a:endParaRPr lang="en-US" sz="13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0400" y="2670048"/>
            <a:ext cx="347472" cy="347472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3703320" y="2651760"/>
            <a:ext cx="5120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3D4A2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/>
              </a:rPr>
              <a:t>generalmanager@tdhi-international.com</a:t>
            </a:r>
            <a:r>
              <a:rPr lang="en-US" sz="1350" dirty="0">
                <a:solidFill>
                  <a:srgbClr val="3D4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35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0400" y="3364992"/>
            <a:ext cx="347472" cy="347472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3703320" y="3346704"/>
            <a:ext cx="5120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3D4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Paolo Magri | LinkedIn</a:t>
            </a:r>
            <a:endParaRPr lang="en-US" sz="1350" dirty="0"/>
          </a:p>
        </p:txBody>
      </p:sp>
      <p:sp>
        <p:nvSpPr>
          <p:cNvPr id="17" name="Shape 10"/>
          <p:cNvSpPr/>
          <p:nvPr/>
        </p:nvSpPr>
        <p:spPr>
          <a:xfrm>
            <a:off x="3200400" y="4041648"/>
            <a:ext cx="5623560" cy="27432"/>
          </a:xfrm>
          <a:prstGeom prst="rect">
            <a:avLst/>
          </a:prstGeom>
          <a:solidFill>
            <a:srgbClr val="E5E8DC"/>
          </a:solidFill>
          <a:ln w="12700">
            <a:solidFill>
              <a:srgbClr val="E5E8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Text 11"/>
          <p:cNvSpPr/>
          <p:nvPr/>
        </p:nvSpPr>
        <p:spPr>
          <a:xfrm>
            <a:off x="3218688" y="4133088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i="1" dirty="0">
                <a:solidFill>
                  <a:srgbClr val="96A844"/>
                </a:solidFill>
              </a:rPr>
              <a:t>www.tdhistartup.com</a:t>
            </a:r>
            <a:endParaRPr lang="en-US" sz="850" dirty="0"/>
          </a:p>
        </p:txBody>
      </p:sp>
      <p:sp>
        <p:nvSpPr>
          <p:cNvPr id="19" name="Text 12"/>
          <p:cNvSpPr/>
          <p:nvPr/>
        </p:nvSpPr>
        <p:spPr>
          <a:xfrm>
            <a:off x="4681728" y="4133088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i="1" dirty="0">
                <a:solidFill>
                  <a:srgbClr val="96A844"/>
                </a:solidFill>
              </a:rPr>
              <a:t>www.tdhi-group.com</a:t>
            </a:r>
            <a:endParaRPr lang="en-US" sz="850" dirty="0"/>
          </a:p>
        </p:txBody>
      </p:sp>
      <p:sp>
        <p:nvSpPr>
          <p:cNvPr id="20" name="Text 13"/>
          <p:cNvSpPr/>
          <p:nvPr/>
        </p:nvSpPr>
        <p:spPr>
          <a:xfrm>
            <a:off x="6144768" y="4133088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i="1" dirty="0">
                <a:solidFill>
                  <a:srgbClr val="96A844"/>
                </a:solidFill>
              </a:rPr>
              <a:t>www.tdhi-international.com</a:t>
            </a:r>
            <a:endParaRPr lang="en-US" sz="850" dirty="0"/>
          </a:p>
        </p:txBody>
      </p:sp>
      <p:sp>
        <p:nvSpPr>
          <p:cNvPr id="21" name="Text 14"/>
          <p:cNvSpPr/>
          <p:nvPr/>
        </p:nvSpPr>
        <p:spPr>
          <a:xfrm>
            <a:off x="7607808" y="4133088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i="1" dirty="0">
                <a:solidFill>
                  <a:srgbClr val="96A844"/>
                </a:solidFill>
              </a:rPr>
              <a:t>www.tdhi-italia.com</a:t>
            </a:r>
            <a:endParaRPr lang="en-US" sz="850" dirty="0"/>
          </a:p>
        </p:txBody>
      </p:sp>
      <p:sp>
        <p:nvSpPr>
          <p:cNvPr id="22" name="Shape 15"/>
          <p:cNvSpPr/>
          <p:nvPr/>
        </p:nvSpPr>
        <p:spPr>
          <a:xfrm>
            <a:off x="0" y="4507992"/>
            <a:ext cx="9144000" cy="635508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Shape 16"/>
          <p:cNvSpPr/>
          <p:nvPr/>
        </p:nvSpPr>
        <p:spPr>
          <a:xfrm>
            <a:off x="0" y="4507992"/>
            <a:ext cx="9144000" cy="27432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Text 17"/>
          <p:cNvSpPr/>
          <p:nvPr/>
        </p:nvSpPr>
        <p:spPr>
          <a:xfrm>
            <a:off x="365760" y="4535424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hi-IN" sz="1200" i="1" dirty="0">
                <a:solidFill>
                  <a:srgbClr val="7A8C3A"/>
                </a:solidFill>
                <a:latin typeface="Noto Sans Devanagari" pitchFamily="34" charset="0"/>
                <a:ea typeface="Calibri" pitchFamily="34" charset="-122"/>
                <a:cs typeface="Calibri" pitchFamily="34" charset="-120"/>
              </a:rPr>
              <a:t>“हम हर बार अपने ग्राहकों को प्रभावित करने का हर संभव प्रयास करते हैं। हमारे पास हमेशा समाधान होता है।”</a:t>
            </a:r>
          </a:p>
        </p:txBody>
      </p:sp>
      <p:pic>
        <p:nvPicPr>
          <p:cNvPr id="25" name="Image 0" descr="/home/claude/tdhi_startup/logo_color_transparent.png">
            <a:extLst>
              <a:ext uri="{FF2B5EF4-FFF2-40B4-BE49-F238E27FC236}">
                <a16:creationId xmlns:a16="http://schemas.microsoft.com/office/drawing/2014/main" id="{E2BD2B48-CA5D-338A-C37F-97DCEA14D5D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201168" y="36576"/>
            <a:ext cx="367066" cy="457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960</Words>
  <Application>Microsoft Office PowerPoint</Application>
  <PresentationFormat>On-screen Show (16:9)</PresentationFormat>
  <Paragraphs>150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TDHI STARTUP – Brochure Italiana 2026</dc:title>
  <dc:subject>PptxGenJS Presentation</dc:subject>
  <dc:creator>PptxGenJS</dc:creator>
  <cp:lastModifiedBy>DHCO ADVISORS UAB</cp:lastModifiedBy>
  <cp:revision>7</cp:revision>
  <dcterms:created xsi:type="dcterms:W3CDTF">2026-05-03T11:05:30Z</dcterms:created>
  <dcterms:modified xsi:type="dcterms:W3CDTF">2026-05-30T10:02:25Z</dcterms:modified>
</cp:coreProperties>
</file>